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77" r:id="rId3"/>
    <p:sldId id="322" r:id="rId5"/>
    <p:sldId id="295" r:id="rId6"/>
    <p:sldId id="301" r:id="rId7"/>
    <p:sldId id="296" r:id="rId8"/>
    <p:sldId id="297" r:id="rId9"/>
    <p:sldId id="278" r:id="rId10"/>
    <p:sldId id="298" r:id="rId11"/>
    <p:sldId id="279" r:id="rId12"/>
    <p:sldId id="300" r:id="rId13"/>
    <p:sldId id="324" r:id="rId14"/>
    <p:sldId id="323" r:id="rId15"/>
    <p:sldId id="326" r:id="rId16"/>
    <p:sldId id="325" r:id="rId17"/>
    <p:sldId id="299" r:id="rId18"/>
  </p:sldIdLst>
  <p:sldSz cx="12192000" cy="6858000"/>
  <p:notesSz cx="6858000" cy="9144000"/>
  <p:embeddedFontLst>
    <p:embeddedFont>
      <p:font typeface="Abadi" panose="020B0604020104020204" pitchFamily="34" charset="0"/>
      <p:regular r:id="rId2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546"/>
    <a:srgbClr val="CDCCCA"/>
    <a:srgbClr val="344E4D"/>
    <a:srgbClr val="DAC8C4"/>
    <a:srgbClr val="EB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80025" autoAdjust="0"/>
  </p:normalViewPr>
  <p:slideViewPr>
    <p:cSldViewPr snapToGrid="0" showGuides="1">
      <p:cViewPr varScale="1">
        <p:scale>
          <a:sx n="43" d="100"/>
          <a:sy n="43" d="100"/>
        </p:scale>
        <p:origin x="51" y="459"/>
      </p:cViewPr>
      <p:guideLst>
        <p:guide orient="horz" pos="214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A17FC0-D840-457B-B29D-1FAB01099F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6A2CD4-775F-4629-8059-64FAEDCF71D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2CD4-775F-4629-8059-64FAEDCF71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2CD4-775F-4629-8059-64FAEDCF71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2CD4-775F-4629-8059-64FAEDCF71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D3EA6-6076-4CD4-8306-168C61D504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2CD4-775F-4629-8059-64FAEDCF71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2CD4-775F-4629-8059-64FAEDCF71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C791B-C516-4A49-8CEE-1E5E76984B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F3A67-B837-4C7A-938D-3F02E1F2BB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C791B-C516-4A49-8CEE-1E5E76984B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F3A67-B837-4C7A-938D-3F02E1F2BB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C791B-C516-4A49-8CEE-1E5E76984B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F3A67-B837-4C7A-938D-3F02E1F2BB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C791B-C516-4A49-8CEE-1E5E76984B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F3A67-B837-4C7A-938D-3F02E1F2BB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C791B-C516-4A49-8CEE-1E5E76984B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F3A67-B837-4C7A-938D-3F02E1F2BB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C791B-C516-4A49-8CEE-1E5E76984B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F3A67-B837-4C7A-938D-3F02E1F2BB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C791B-C516-4A49-8CEE-1E5E76984B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F3A67-B837-4C7A-938D-3F02E1F2BB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C791B-C516-4A49-8CEE-1E5E76984B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F3A67-B837-4C7A-938D-3F02E1F2BB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C791B-C516-4A49-8CEE-1E5E76984B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F3A67-B837-4C7A-938D-3F02E1F2BB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C791B-C516-4A49-8CEE-1E5E76984B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F3A67-B837-4C7A-938D-3F02E1F2BB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C791B-C516-4A49-8CEE-1E5E76984B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F3A67-B837-4C7A-938D-3F02E1F2BB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B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FC791B-C516-4A49-8CEE-1E5E76984B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F3A67-B837-4C7A-938D-3F02E1F2BBD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hyperlink" Target="https://doi.org/10.1016/j.envsoft.2019.01.019" TargetMode="External"/><Relationship Id="rId4" Type="http://schemas.openxmlformats.org/officeDocument/2006/relationships/hyperlink" Target="https://doi.org/10.1016/j.cageo.2015.01.004" TargetMode="Externa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tags" Target="../tags/tag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9" Type="http://schemas.openxmlformats.org/officeDocument/2006/relationships/notesSlide" Target="../notesSlides/notesSlide2.xml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14.xml"/><Relationship Id="rId16" Type="http://schemas.openxmlformats.org/officeDocument/2006/relationships/tags" Target="../tags/tag13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353175" y="-11463"/>
            <a:ext cx="5838825" cy="688092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381" y="1288187"/>
            <a:ext cx="6695753" cy="3406412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微软雅黑 Light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07215" y="5008830"/>
            <a:ext cx="1622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Arial" panose="020B0604020202090204" pitchFamily="34" charset="0"/>
                <a:cs typeface="Arial" panose="020B0604020202090204" pitchFamily="34" charset="0"/>
              </a:rPr>
              <a:t>Group 9</a:t>
            </a:r>
            <a:endParaRPr lang="zh-CN" altLang="en-US" sz="2400" b="1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07215" y="5470495"/>
            <a:ext cx="30882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90204" pitchFamily="34" charset="0"/>
                <a:cs typeface="Arial" panose="020B0604020202090204" pitchFamily="34" charset="0"/>
              </a:rPr>
              <a:t>Laurel	1930026068</a:t>
            </a:r>
            <a:endParaRPr lang="en-US" altLang="zh-CN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dirty="0">
                <a:latin typeface="Arial" panose="020B0604020202090204" pitchFamily="34" charset="0"/>
                <a:cs typeface="Arial" panose="020B0604020202090204" pitchFamily="34" charset="0"/>
              </a:rPr>
              <a:t>Justin	1930026081</a:t>
            </a:r>
            <a:endParaRPr lang="en-US" altLang="zh-CN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dirty="0">
                <a:latin typeface="Arial" panose="020B0604020202090204" pitchFamily="34" charset="0"/>
                <a:cs typeface="Arial" panose="020B0604020202090204" pitchFamily="34" charset="0"/>
              </a:rPr>
              <a:t>Joanna	1930026083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598350" y="1873978"/>
            <a:ext cx="5650544" cy="1324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Arial" panose="020B0604020202090204" pitchFamily="34" charset="0"/>
                <a:ea typeface="阿里巴巴普惠体 B" panose="00020600040101010101" pitchFamily="18" charset="-122"/>
                <a:cs typeface="Arial" panose="020B0604020202090204" pitchFamily="34" charset="0"/>
              </a:rPr>
              <a:t>American Air Quality Status and Trends Through 2020</a:t>
            </a:r>
            <a:endParaRPr lang="zh-CN" altLang="en-US" sz="2800" b="1" dirty="0">
              <a:solidFill>
                <a:schemeClr val="bg1"/>
              </a:solidFill>
              <a:latin typeface="Arial" panose="020B0604020202090204" pitchFamily="34" charset="0"/>
              <a:ea typeface="阿里巴巴普惠体 B" panose="00020600040101010101" pitchFamily="18" charset="-122"/>
              <a:cs typeface="Arial" panose="020B060402020209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98350" y="3586456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chemeClr val="bg1"/>
                </a:solidFill>
                <a:effectLst/>
                <a:latin typeface="+mn-ea"/>
              </a:rPr>
              <a:t>Introduction to Data Visualization (1001)</a:t>
            </a:r>
            <a:endParaRPr lang="en-US" altLang="zh-CN" b="0" i="0" dirty="0">
              <a:solidFill>
                <a:schemeClr val="bg1"/>
              </a:solidFill>
              <a:effectLst/>
              <a:latin typeface="+mn-ea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707215" y="3442147"/>
            <a:ext cx="564596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/>
          <a:srcRect l="564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 cstate="print"/>
          <a:srcRect l="1523" t="37037" r="53539"/>
          <a:stretch>
            <a:fillRect/>
          </a:stretch>
        </p:blipFill>
        <p:spPr>
          <a:xfrm>
            <a:off x="-29097" y="3174306"/>
            <a:ext cx="3945467" cy="3685326"/>
          </a:xfrm>
          <a:prstGeom prst="rect">
            <a:avLst/>
          </a:prstGeom>
        </p:spPr>
      </p:pic>
      <p:sp>
        <p:nvSpPr>
          <p:cNvPr id="2" name="矩形: 圆角 1"/>
          <p:cNvSpPr/>
          <p:nvPr/>
        </p:nvSpPr>
        <p:spPr>
          <a:xfrm>
            <a:off x="466725" y="1365250"/>
            <a:ext cx="5312410" cy="5151755"/>
          </a:xfrm>
          <a:prstGeom prst="roundRect">
            <a:avLst/>
          </a:prstGeom>
          <a:solidFill>
            <a:schemeClr val="tx1">
              <a:alpha val="55000"/>
            </a:schemeClr>
          </a:solidFill>
          <a:effectLst>
            <a:outerShdw blurRad="50800" dist="38100" dir="2700000" algn="tl" rotWithShape="0">
              <a:prstClr val="black">
                <a:alpha val="4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0" y="0"/>
            <a:ext cx="12192000" cy="977900"/>
          </a:xfrm>
          <a:prstGeom prst="rect">
            <a:avLst/>
          </a:prstGeom>
          <a:solidFill>
            <a:srgbClr val="344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"/>
              <a:ea typeface="" pitchFamily="2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65988" y="319694"/>
            <a:ext cx="7853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  <a:sym typeface="+mn-lt"/>
              </a:rPr>
              <a:t>Task 3: Impacts From The COVID-19 Restrictions</a:t>
            </a:r>
            <a:endParaRPr lang="en-US" altLang="zh-CN" sz="24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544974" y="1723552"/>
            <a:ext cx="3047488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Abadi" panose="020B0604020104020204" pitchFamily="34" charset="0"/>
              </a:rPr>
              <a:t>Variable Introduction</a:t>
            </a:r>
            <a:endParaRPr lang="en-US" altLang="zh-CN" sz="2400" b="1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80770" y="2453005"/>
            <a:ext cx="5747385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altLang="zh-CN" sz="2400" b="1" dirty="0">
                <a:solidFill>
                  <a:schemeClr val="bg1"/>
                </a:solidFill>
                <a:latin typeface="Abadi" panose="020B0604020104020204" pitchFamily="34" charset="0"/>
              </a:rPr>
              <a:t>Ozone 8-hour Concentration </a:t>
            </a:r>
            <a:r>
              <a:rPr lang="en-US" altLang="it-IT" sz="2400" b="1" dirty="0">
                <a:solidFill>
                  <a:schemeClr val="bg1"/>
                </a:solidFill>
                <a:latin typeface="Abadi" panose="020B0604020104020204" pitchFamily="34" charset="0"/>
              </a:rPr>
              <a:t>(mm)</a:t>
            </a:r>
            <a:r>
              <a:rPr lang="it-IT" altLang="zh-CN" sz="2400" b="1" dirty="0">
                <a:solidFill>
                  <a:schemeClr val="bg1"/>
                </a:solidFill>
                <a:latin typeface="Abadi" panose="020B0604020104020204" pitchFamily="34" charset="0"/>
              </a:rPr>
              <a:t> </a:t>
            </a:r>
            <a:endParaRPr lang="it-IT" altLang="zh-CN" sz="2400" b="1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it-IT" altLang="zh-CN" sz="2400" b="1" dirty="0">
                <a:solidFill>
                  <a:schemeClr val="bg1"/>
                </a:solidFill>
                <a:latin typeface="Abadi" panose="020B0604020104020204" pitchFamily="34" charset="0"/>
              </a:rPr>
              <a:t>  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Daily max-8 hours Ozone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it-IT" altLang="zh-CN" sz="2000" dirty="0">
                <a:solidFill>
                  <a:schemeClr val="bg1"/>
                </a:solidFill>
                <a:latin typeface="Abadi" panose="020B0604020104020204" pitchFamily="34" charset="0"/>
                <a:sym typeface="+mn-ea"/>
              </a:rPr>
              <a:t>Concentration</a:t>
            </a:r>
            <a:endParaRPr lang="it-IT" altLang="zh-CN" sz="2000" dirty="0">
              <a:solidFill>
                <a:schemeClr val="bg1"/>
              </a:solidFill>
              <a:latin typeface="Abadi" panose="020B0604020104020204" pitchFamily="34" charset="0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80770" y="3246755"/>
            <a:ext cx="4697730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it-IT" sz="2400" b="1" dirty="0">
                <a:solidFill>
                  <a:schemeClr val="bg1"/>
                </a:solidFill>
                <a:latin typeface="Abadi" panose="020B0604020104020204" pitchFamily="34" charset="0"/>
              </a:rPr>
              <a:t>Date</a:t>
            </a:r>
            <a:endParaRPr lang="it-IT" altLang="zh-CN" sz="2400" b="1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it-IT" altLang="zh-CN" sz="2400" b="1" dirty="0">
                <a:solidFill>
                  <a:schemeClr val="bg1"/>
                </a:solidFill>
                <a:latin typeface="Abadi" panose="020B0604020104020204" pitchFamily="34" charset="0"/>
              </a:rPr>
              <a:t>  </a:t>
            </a:r>
            <a:r>
              <a:rPr lang="en-US" altLang="it-IT" sz="2000" dirty="0">
                <a:solidFill>
                  <a:schemeClr val="bg1"/>
                </a:solidFill>
                <a:latin typeface="Abadi" panose="020B0604020104020204" pitchFamily="34" charset="0"/>
              </a:rPr>
              <a:t>94 days</a:t>
            </a:r>
            <a:r>
              <a:rPr lang="en-US" altLang="it-IT" sz="2400" b="1" dirty="0">
                <a:solidFill>
                  <a:schemeClr val="bg1"/>
                </a:solidFill>
                <a:latin typeface="Abadi" panose="020B0604020104020204" pitchFamily="34" charset="0"/>
              </a:rPr>
              <a:t> </a:t>
            </a:r>
            <a:r>
              <a:rPr lang="en-US" altLang="it-IT" sz="2000" dirty="0">
                <a:solidFill>
                  <a:schemeClr val="bg1"/>
                </a:solidFill>
                <a:latin typeface="Abadi" panose="020B0604020104020204" pitchFamily="34" charset="0"/>
              </a:rPr>
              <a:t>From 2020-3-1 to 2020-5-31</a:t>
            </a:r>
            <a:endParaRPr lang="en-US" altLang="it-IT" sz="20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811951" y="4146720"/>
            <a:ext cx="1752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Area range</a:t>
            </a:r>
            <a:endParaRPr lang="zh-CN" altLang="en-US" b="1" dirty="0"/>
          </a:p>
        </p:txBody>
      </p:sp>
      <p:pic>
        <p:nvPicPr>
          <p:cNvPr id="5" name="图片 4" descr="截屏2022-05-19 上午12.51.22"/>
          <p:cNvPicPr>
            <a:picLocks noChangeAspect="1"/>
          </p:cNvPicPr>
          <p:nvPr/>
        </p:nvPicPr>
        <p:blipFill>
          <a:blip r:embed="rId3"/>
          <a:srcRect l="3504" t="6423" r="1927"/>
          <a:stretch>
            <a:fillRect/>
          </a:stretch>
        </p:blipFill>
        <p:spPr>
          <a:xfrm>
            <a:off x="5882640" y="2412365"/>
            <a:ext cx="6169025" cy="33210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rcRect b="82446"/>
          <a:stretch>
            <a:fillRect/>
          </a:stretch>
        </p:blipFill>
        <p:spPr>
          <a:xfrm>
            <a:off x="6697345" y="1297305"/>
            <a:ext cx="4687570" cy="883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8665786" y="1290213"/>
            <a:ext cx="271895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 dirty="0"/>
              <a:t>Time control line</a:t>
            </a:r>
            <a:endParaRPr lang="zh-CN" altLang="en-US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9960551" y="1882033"/>
            <a:ext cx="271895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 dirty="0"/>
              <a:t>start or pause</a:t>
            </a:r>
            <a:endParaRPr lang="zh-CN" altLang="en-US" b="1" dirty="0"/>
          </a:p>
        </p:txBody>
      </p:sp>
      <p:pic>
        <p:nvPicPr>
          <p:cNvPr id="13" name="图片 12" descr="minus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280" y="4081780"/>
            <a:ext cx="529200" cy="529200"/>
          </a:xfrm>
          <a:prstGeom prst="rect">
            <a:avLst/>
          </a:prstGeom>
        </p:spPr>
      </p:pic>
      <p:pic>
        <p:nvPicPr>
          <p:cNvPr id="15" name="图片 14" descr="minus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280" y="4653915"/>
            <a:ext cx="528955" cy="528955"/>
          </a:xfrm>
          <a:prstGeom prst="rect">
            <a:avLst/>
          </a:prstGeom>
        </p:spPr>
      </p:pic>
      <p:pic>
        <p:nvPicPr>
          <p:cNvPr id="16" name="图片 15" descr="plus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195" y="5172075"/>
            <a:ext cx="619200" cy="619200"/>
          </a:xfrm>
          <a:prstGeom prst="rect">
            <a:avLst/>
          </a:prstGeom>
        </p:spPr>
      </p:pic>
      <p:pic>
        <p:nvPicPr>
          <p:cNvPr id="18" name="图片 17" descr="plus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195" y="5733415"/>
            <a:ext cx="619760" cy="61976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544955" y="4146550"/>
            <a:ext cx="5747385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it-IT" sz="2000" dirty="0">
                <a:solidFill>
                  <a:schemeClr val="bg1"/>
                </a:solidFill>
                <a:latin typeface="Abadi" panose="020B0604020104020204" pitchFamily="34" charset="0"/>
                <a:sym typeface="+mn-ea"/>
              </a:rPr>
              <a:t>concentra</a:t>
            </a:r>
            <a:r>
              <a:rPr lang="it-IT" altLang="zh-CN" sz="2000" dirty="0">
                <a:solidFill>
                  <a:schemeClr val="bg1"/>
                </a:solidFill>
                <a:latin typeface="Abadi" panose="020B0604020104020204" pitchFamily="34" charset="0"/>
                <a:sym typeface="+mn-ea"/>
              </a:rPr>
              <a:t>tion </a:t>
            </a:r>
            <a:r>
              <a:rPr lang="en-US" altLang="it-IT" sz="2000" dirty="0">
                <a:solidFill>
                  <a:schemeClr val="bg1"/>
                </a:solidFill>
                <a:latin typeface="Abadi" panose="020B0604020104020204" pitchFamily="34" charset="0"/>
                <a:sym typeface="+mn-ea"/>
              </a:rPr>
              <a:t>&lt;= 0.04</a:t>
            </a:r>
            <a:endParaRPr lang="en-US" altLang="it-IT" sz="2000" dirty="0">
              <a:solidFill>
                <a:schemeClr val="bg1"/>
              </a:solidFill>
              <a:latin typeface="Abadi" panose="020B0604020104020204" pitchFamily="34" charset="0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544955" y="4758055"/>
            <a:ext cx="5747385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it-IT" sz="2000" dirty="0">
                <a:solidFill>
                  <a:schemeClr val="bg1"/>
                </a:solidFill>
                <a:latin typeface="Abadi" panose="020B0604020104020204" pitchFamily="34" charset="0"/>
                <a:sym typeface="+mn-ea"/>
              </a:rPr>
              <a:t>0.041 &lt; concentra</a:t>
            </a:r>
            <a:r>
              <a:rPr lang="it-IT" altLang="zh-CN" sz="2000" dirty="0">
                <a:solidFill>
                  <a:schemeClr val="bg1"/>
                </a:solidFill>
                <a:latin typeface="Abadi" panose="020B0604020104020204" pitchFamily="34" charset="0"/>
                <a:sym typeface="+mn-ea"/>
              </a:rPr>
              <a:t>tion </a:t>
            </a:r>
            <a:r>
              <a:rPr lang="en-US" altLang="it-IT" sz="2000" dirty="0">
                <a:solidFill>
                  <a:schemeClr val="bg1"/>
                </a:solidFill>
                <a:latin typeface="Abadi" panose="020B0604020104020204" pitchFamily="34" charset="0"/>
                <a:sym typeface="+mn-ea"/>
              </a:rPr>
              <a:t>&lt;= 0.054</a:t>
            </a:r>
            <a:endParaRPr lang="en-US" altLang="it-IT" sz="2000" dirty="0">
              <a:solidFill>
                <a:schemeClr val="bg1"/>
              </a:solidFill>
              <a:latin typeface="Abadi" panose="020B0604020104020204" pitchFamily="34" charset="0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544955" y="5318760"/>
            <a:ext cx="5747385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it-IT" sz="2000" dirty="0">
                <a:solidFill>
                  <a:schemeClr val="bg1"/>
                </a:solidFill>
                <a:latin typeface="Abadi" panose="020B0604020104020204" pitchFamily="34" charset="0"/>
                <a:sym typeface="+mn-ea"/>
              </a:rPr>
              <a:t>0.055 &lt; concentra</a:t>
            </a:r>
            <a:r>
              <a:rPr lang="it-IT" altLang="zh-CN" sz="2000" dirty="0">
                <a:solidFill>
                  <a:schemeClr val="bg1"/>
                </a:solidFill>
                <a:latin typeface="Abadi" panose="020B0604020104020204" pitchFamily="34" charset="0"/>
                <a:sym typeface="+mn-ea"/>
              </a:rPr>
              <a:t>tion </a:t>
            </a:r>
            <a:r>
              <a:rPr lang="en-US" altLang="it-IT" sz="2000" dirty="0">
                <a:solidFill>
                  <a:schemeClr val="bg1"/>
                </a:solidFill>
                <a:latin typeface="Abadi" panose="020B0604020104020204" pitchFamily="34" charset="0"/>
                <a:sym typeface="+mn-ea"/>
              </a:rPr>
              <a:t>&lt;= 0.07</a:t>
            </a:r>
            <a:endParaRPr lang="en-US" altLang="it-IT" sz="2000" dirty="0">
              <a:solidFill>
                <a:schemeClr val="bg1"/>
              </a:solidFill>
              <a:latin typeface="Abadi" panose="020B0604020104020204" pitchFamily="34" charset="0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544955" y="5838190"/>
            <a:ext cx="5747385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it-IT" sz="2000" dirty="0">
                <a:solidFill>
                  <a:schemeClr val="bg1"/>
                </a:solidFill>
                <a:latin typeface="Abadi" panose="020B0604020104020204" pitchFamily="34" charset="0"/>
                <a:sym typeface="+mn-ea"/>
              </a:rPr>
              <a:t>concentra</a:t>
            </a:r>
            <a:r>
              <a:rPr lang="it-IT" altLang="zh-CN" sz="2000" dirty="0">
                <a:solidFill>
                  <a:schemeClr val="bg1"/>
                </a:solidFill>
                <a:latin typeface="Abadi" panose="020B0604020104020204" pitchFamily="34" charset="0"/>
                <a:sym typeface="+mn-ea"/>
              </a:rPr>
              <a:t>tion </a:t>
            </a:r>
            <a:r>
              <a:rPr lang="en-US" altLang="it-IT" sz="2000" dirty="0">
                <a:solidFill>
                  <a:schemeClr val="bg1"/>
                </a:solidFill>
                <a:latin typeface="Abadi" panose="020B0604020104020204" pitchFamily="34" charset="0"/>
                <a:sym typeface="+mn-ea"/>
              </a:rPr>
              <a:t>&gt;</a:t>
            </a:r>
            <a:r>
              <a:rPr lang="en-US" altLang="it-IT" sz="2000" dirty="0">
                <a:solidFill>
                  <a:schemeClr val="bg1"/>
                </a:solidFill>
                <a:latin typeface="Abadi" panose="020B0604020104020204" pitchFamily="34" charset="0"/>
                <a:sym typeface="+mn-ea"/>
              </a:rPr>
              <a:t> 0.071</a:t>
            </a:r>
            <a:endParaRPr lang="en-US" altLang="it-IT" sz="2000" dirty="0">
              <a:solidFill>
                <a:schemeClr val="bg1"/>
              </a:solidFill>
              <a:latin typeface="Abadi" panose="020B060402010402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5" grpId="0"/>
      <p:bldP spid="23" grpId="0"/>
      <p:bldP spid="24" grpId="0"/>
      <p:bldP spid="26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/>
          <a:srcRect l="564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 cstate="print"/>
          <a:srcRect l="1523" t="37037" r="53539"/>
          <a:stretch>
            <a:fillRect/>
          </a:stretch>
        </p:blipFill>
        <p:spPr>
          <a:xfrm>
            <a:off x="-29097" y="3174306"/>
            <a:ext cx="3945467" cy="3685326"/>
          </a:xfrm>
          <a:prstGeom prst="rect">
            <a:avLst/>
          </a:prstGeom>
        </p:spPr>
      </p:pic>
      <p:sp>
        <p:nvSpPr>
          <p:cNvPr id="2" name="矩形: 圆角 1"/>
          <p:cNvSpPr/>
          <p:nvPr/>
        </p:nvSpPr>
        <p:spPr>
          <a:xfrm>
            <a:off x="466684" y="1365009"/>
            <a:ext cx="5152192" cy="5152192"/>
          </a:xfrm>
          <a:prstGeom prst="roundRect">
            <a:avLst/>
          </a:prstGeom>
          <a:solidFill>
            <a:schemeClr val="tx1">
              <a:alpha val="55000"/>
            </a:schemeClr>
          </a:solidFill>
          <a:effectLst>
            <a:outerShdw blurRad="50800" dist="38100" dir="2700000" algn="tl" rotWithShape="0">
              <a:prstClr val="black">
                <a:alpha val="4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0" y="0"/>
            <a:ext cx="12192000" cy="977900"/>
          </a:xfrm>
          <a:prstGeom prst="rect">
            <a:avLst/>
          </a:prstGeom>
          <a:solidFill>
            <a:srgbClr val="344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65988" y="319694"/>
            <a:ext cx="7853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  <a:sym typeface="+mn-lt"/>
              </a:rPr>
              <a:t>Task 3: Impacts From The COVID-19 Restrictions</a:t>
            </a:r>
            <a:endParaRPr lang="en-US" altLang="zh-CN" sz="24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544974" y="1723552"/>
            <a:ext cx="30474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Abadi" panose="020B0604020104020204" pitchFamily="34" charset="0"/>
              </a:rPr>
              <a:t>Graph composition</a:t>
            </a:r>
            <a:endParaRPr lang="en-US" altLang="zh-CN" sz="2400" b="1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80608" y="2453039"/>
            <a:ext cx="4115732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altLang="zh-CN" sz="2400" b="1" dirty="0">
                <a:solidFill>
                  <a:schemeClr val="bg1"/>
                </a:solidFill>
                <a:latin typeface="Abadi" panose="020B0604020104020204" pitchFamily="34" charset="0"/>
              </a:rPr>
              <a:t>Data </a:t>
            </a:r>
            <a:endParaRPr lang="it-IT" altLang="zh-CN" sz="2400" b="1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it-IT" altLang="zh-CN" sz="2400" b="1" dirty="0">
                <a:solidFill>
                  <a:schemeClr val="bg1"/>
                </a:solidFill>
                <a:latin typeface="Abadi" panose="020B0604020104020204" pitchFamily="34" charset="0"/>
              </a:rPr>
              <a:t>  </a:t>
            </a:r>
            <a:r>
              <a:rPr lang="en-US" altLang="it-IT" sz="2400" b="1" dirty="0">
                <a:solidFill>
                  <a:schemeClr val="bg1"/>
                </a:solidFill>
                <a:latin typeface="Abadi" panose="020B0604020104020204" pitchFamily="34" charset="0"/>
              </a:rPr>
              <a:t>4</a:t>
            </a:r>
            <a:r>
              <a:rPr lang="it-IT" altLang="zh-CN" sz="2400" dirty="0">
                <a:solidFill>
                  <a:schemeClr val="bg1"/>
                </a:solidFill>
                <a:latin typeface="Abadi" panose="020B0604020104020204" pitchFamily="34" charset="0"/>
              </a:rPr>
              <a:t> quantitative</a:t>
            </a:r>
            <a:r>
              <a:rPr lang="en-US" altLang="it-IT" sz="2400" dirty="0">
                <a:solidFill>
                  <a:schemeClr val="bg1"/>
                </a:solidFill>
                <a:latin typeface="Abadi" panose="020B0604020104020204" pitchFamily="34" charset="0"/>
              </a:rPr>
              <a:t>, </a:t>
            </a:r>
            <a:r>
              <a:rPr lang="en-US" altLang="it-IT" sz="2400" b="1" dirty="0">
                <a:solidFill>
                  <a:schemeClr val="bg1"/>
                </a:solidFill>
                <a:latin typeface="Abadi" panose="020B0604020104020204" pitchFamily="34" charset="0"/>
              </a:rPr>
              <a:t>1 </a:t>
            </a:r>
            <a:r>
              <a:rPr lang="en-US" altLang="it-IT" sz="2400" b="1" dirty="0">
                <a:solidFill>
                  <a:schemeClr val="bg1"/>
                </a:solidFill>
                <a:latin typeface="Abadi" panose="020B0604020104020204" pitchFamily="34" charset="0"/>
                <a:sym typeface="+mn-ea"/>
              </a:rPr>
              <a:t>categorical</a:t>
            </a:r>
            <a:r>
              <a:rPr lang="en-US" altLang="zh-CN" sz="2400" dirty="0">
                <a:solidFill>
                  <a:srgbClr val="333333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endParaRPr lang="en-US" altLang="it-IT" sz="24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80608" y="4041075"/>
            <a:ext cx="4115732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altLang="zh-CN" sz="2400" b="1" dirty="0">
                <a:solidFill>
                  <a:schemeClr val="bg1"/>
                </a:solidFill>
                <a:latin typeface="Abadi" panose="020B0604020104020204" pitchFamily="34" charset="0"/>
              </a:rPr>
              <a:t>Mark </a:t>
            </a:r>
            <a:endParaRPr lang="it-IT" altLang="zh-CN" sz="2400" b="1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it-IT" altLang="zh-CN" sz="2400" b="1" dirty="0">
                <a:solidFill>
                  <a:schemeClr val="bg1"/>
                </a:solidFill>
                <a:latin typeface="Abadi" panose="020B0604020104020204" pitchFamily="34" charset="0"/>
              </a:rPr>
              <a:t>  </a:t>
            </a:r>
            <a:r>
              <a:rPr lang="en-US" altLang="it-IT" sz="2400" b="1" dirty="0">
                <a:solidFill>
                  <a:schemeClr val="bg1"/>
                </a:solidFill>
                <a:latin typeface="Abadi" panose="020B0604020104020204" pitchFamily="34" charset="0"/>
              </a:rPr>
              <a:t>P</a:t>
            </a:r>
            <a:r>
              <a:rPr lang="en-US" altLang="it-IT" sz="2400" dirty="0">
                <a:solidFill>
                  <a:schemeClr val="bg1"/>
                </a:solidFill>
                <a:latin typeface="Abadi" panose="020B0604020104020204" pitchFamily="34" charset="0"/>
              </a:rPr>
              <a:t>oints</a:t>
            </a:r>
            <a:endParaRPr lang="en-US" altLang="it-IT" sz="24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80608" y="4875047"/>
            <a:ext cx="4115732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altLang="zh-CN" sz="2400" b="1" dirty="0">
                <a:solidFill>
                  <a:schemeClr val="bg1"/>
                </a:solidFill>
                <a:latin typeface="Abadi" panose="020B0604020104020204" pitchFamily="34" charset="0"/>
              </a:rPr>
              <a:t>Channel</a:t>
            </a:r>
            <a:r>
              <a:rPr lang="en-US" altLang="it-IT" sz="2400" b="1" dirty="0">
                <a:solidFill>
                  <a:schemeClr val="bg1"/>
                </a:solidFill>
                <a:latin typeface="Abadi" panose="020B0604020104020204" pitchFamily="34" charset="0"/>
              </a:rPr>
              <a:t>s</a:t>
            </a:r>
            <a:endParaRPr lang="it-IT" altLang="zh-CN" sz="2400" b="1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it-IT" altLang="zh-CN" sz="2400" dirty="0">
                <a:solidFill>
                  <a:schemeClr val="bg1"/>
                </a:solidFill>
                <a:latin typeface="Abadi" panose="020B0604020104020204" pitchFamily="34" charset="0"/>
              </a:rPr>
              <a:t>  </a:t>
            </a:r>
            <a:r>
              <a:rPr lang="en-US" altLang="it-IT" sz="2400" dirty="0">
                <a:solidFill>
                  <a:schemeClr val="bg1"/>
                </a:solidFill>
                <a:latin typeface="Abadi" panose="020B0604020104020204" pitchFamily="34" charset="0"/>
              </a:rPr>
              <a:t>Icon, Color Hue,</a:t>
            </a:r>
            <a:endParaRPr lang="en-US" altLang="it-IT" sz="24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altLang="it-IT" sz="2400" dirty="0">
                <a:solidFill>
                  <a:schemeClr val="bg1"/>
                </a:solidFill>
                <a:latin typeface="Abadi" panose="020B0604020104020204" pitchFamily="34" charset="0"/>
              </a:rPr>
              <a:t>  Geograohic Positions</a:t>
            </a:r>
            <a:endParaRPr lang="en-US" altLang="it-IT" sz="24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80608" y="3247057"/>
            <a:ext cx="41157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altLang="zh-CN" sz="2400" b="1" dirty="0">
                <a:solidFill>
                  <a:schemeClr val="bg1"/>
                </a:solidFill>
                <a:latin typeface="Abadi" panose="020B0604020104020204" pitchFamily="34" charset="0"/>
              </a:rPr>
              <a:t>Task</a:t>
            </a:r>
            <a:endParaRPr lang="it-IT" altLang="zh-CN" sz="2400" b="1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it-IT" altLang="zh-CN" sz="2400" b="1" dirty="0">
                <a:solidFill>
                  <a:schemeClr val="bg1"/>
                </a:solidFill>
                <a:latin typeface="Abadi" panose="020B0604020104020204" pitchFamily="34" charset="0"/>
              </a:rPr>
              <a:t>  </a:t>
            </a:r>
            <a:r>
              <a:rPr lang="it-IT" altLang="zh-CN" sz="2400" dirty="0">
                <a:solidFill>
                  <a:schemeClr val="bg1"/>
                </a:solidFill>
                <a:latin typeface="Abadi" panose="020B0604020104020204" pitchFamily="34" charset="0"/>
              </a:rPr>
              <a:t>Comparison</a:t>
            </a:r>
            <a:endParaRPr lang="it-IT" altLang="zh-CN" sz="24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811951" y="4146720"/>
            <a:ext cx="1752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Area range</a:t>
            </a:r>
            <a:endParaRPr lang="zh-CN" altLang="en-US" b="1" dirty="0"/>
          </a:p>
        </p:txBody>
      </p:sp>
      <p:pic>
        <p:nvPicPr>
          <p:cNvPr id="5" name="图片 4" descr="截屏2022-05-19 上午12.51.22"/>
          <p:cNvPicPr>
            <a:picLocks noChangeAspect="1"/>
          </p:cNvPicPr>
          <p:nvPr/>
        </p:nvPicPr>
        <p:blipFill>
          <a:blip r:embed="rId3"/>
          <a:srcRect l="3504" t="6423" r="1927"/>
          <a:stretch>
            <a:fillRect/>
          </a:stretch>
        </p:blipFill>
        <p:spPr>
          <a:xfrm>
            <a:off x="5882640" y="2412365"/>
            <a:ext cx="6169025" cy="33210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rcRect b="82446"/>
          <a:stretch>
            <a:fillRect/>
          </a:stretch>
        </p:blipFill>
        <p:spPr>
          <a:xfrm>
            <a:off x="6697345" y="1297305"/>
            <a:ext cx="4687570" cy="883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8665786" y="1290213"/>
            <a:ext cx="271895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 dirty="0"/>
              <a:t>Time control line</a:t>
            </a:r>
            <a:endParaRPr lang="zh-CN" altLang="en-US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9960551" y="1882033"/>
            <a:ext cx="271895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 dirty="0"/>
              <a:t>start or pause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/>
          <a:srcRect l="564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166" y="1297594"/>
            <a:ext cx="4687577" cy="503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print"/>
          <a:srcRect l="1523" t="37037" r="53539"/>
          <a:stretch>
            <a:fillRect/>
          </a:stretch>
        </p:blipFill>
        <p:spPr>
          <a:xfrm>
            <a:off x="-29097" y="3174306"/>
            <a:ext cx="3945467" cy="3685326"/>
          </a:xfrm>
          <a:prstGeom prst="rect">
            <a:avLst/>
          </a:prstGeom>
        </p:spPr>
      </p:pic>
      <p:sp>
        <p:nvSpPr>
          <p:cNvPr id="2" name="矩形: 圆角 1"/>
          <p:cNvSpPr/>
          <p:nvPr/>
        </p:nvSpPr>
        <p:spPr>
          <a:xfrm>
            <a:off x="466725" y="1365250"/>
            <a:ext cx="5574030" cy="5151755"/>
          </a:xfrm>
          <a:prstGeom prst="roundRect">
            <a:avLst/>
          </a:prstGeom>
          <a:solidFill>
            <a:schemeClr val="tx1">
              <a:alpha val="55000"/>
            </a:schemeClr>
          </a:solidFill>
          <a:effectLst>
            <a:outerShdw blurRad="50800" dist="38100" dir="2700000" algn="tl" rotWithShape="0">
              <a:prstClr val="black">
                <a:alpha val="4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0" y="0"/>
            <a:ext cx="12192000" cy="977900"/>
          </a:xfrm>
          <a:prstGeom prst="rect">
            <a:avLst/>
          </a:prstGeom>
          <a:solidFill>
            <a:srgbClr val="344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65988" y="319694"/>
            <a:ext cx="7853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  <a:sym typeface="+mn-lt"/>
              </a:rPr>
              <a:t>Task 3: Impacts From The COVID-19 Restrictions</a:t>
            </a:r>
            <a:endParaRPr lang="en-US" altLang="zh-CN" sz="24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544974" y="1723552"/>
            <a:ext cx="30474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Abadi" panose="020B0604020104020204" pitchFamily="34" charset="0"/>
              </a:rPr>
              <a:t>Graph composition</a:t>
            </a:r>
            <a:endParaRPr lang="en-US" altLang="zh-CN" sz="2400" b="1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80608" y="2453039"/>
            <a:ext cx="41157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altLang="zh-CN" sz="2400" b="1" dirty="0">
                <a:solidFill>
                  <a:schemeClr val="bg1"/>
                </a:solidFill>
                <a:latin typeface="Abadi" panose="020B0604020104020204" pitchFamily="34" charset="0"/>
              </a:rPr>
              <a:t>Data </a:t>
            </a:r>
            <a:endParaRPr lang="it-IT" altLang="zh-CN" sz="2400" b="1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it-IT" altLang="zh-CN" sz="2400" b="1" dirty="0">
                <a:solidFill>
                  <a:schemeClr val="bg1"/>
                </a:solidFill>
                <a:latin typeface="Abadi" panose="020B0604020104020204" pitchFamily="34" charset="0"/>
              </a:rPr>
              <a:t>  </a:t>
            </a:r>
            <a:r>
              <a:rPr lang="it-IT" altLang="zh-CN" sz="2400" dirty="0">
                <a:solidFill>
                  <a:schemeClr val="bg1"/>
                </a:solidFill>
                <a:latin typeface="Abadi" panose="020B0604020104020204" pitchFamily="34" charset="0"/>
              </a:rPr>
              <a:t>8 quantitative</a:t>
            </a:r>
            <a:endParaRPr lang="zh-CN" altLang="en-US" sz="24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80770" y="4041140"/>
            <a:ext cx="5062855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altLang="zh-CN" sz="2400" b="1" dirty="0">
                <a:solidFill>
                  <a:schemeClr val="bg1"/>
                </a:solidFill>
                <a:latin typeface="Abadi" panose="020B0604020104020204" pitchFamily="34" charset="0"/>
              </a:rPr>
              <a:t>Mark </a:t>
            </a:r>
            <a:endParaRPr lang="it-IT" altLang="zh-CN" sz="2400" b="1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it-IT" altLang="zh-CN" sz="2400" b="1" dirty="0">
                <a:solidFill>
                  <a:schemeClr val="bg1"/>
                </a:solidFill>
                <a:latin typeface="Abadi" panose="020B0604020104020204" pitchFamily="34" charset="0"/>
              </a:rPr>
              <a:t>  </a:t>
            </a:r>
            <a:r>
              <a:rPr lang="en-US" altLang="it-IT" sz="2400" b="1" dirty="0">
                <a:solidFill>
                  <a:schemeClr val="bg1"/>
                </a:solidFill>
                <a:latin typeface="Abadi" panose="020B0604020104020204" pitchFamily="34" charset="0"/>
              </a:rPr>
              <a:t>Points</a:t>
            </a:r>
            <a:endParaRPr lang="en-US" altLang="it-IT" sz="2400" b="1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altLang="it-IT" sz="2400" b="1" dirty="0">
                <a:solidFill>
                  <a:schemeClr val="bg1"/>
                </a:solidFill>
                <a:latin typeface="Abadi" panose="020B0604020104020204" pitchFamily="34" charset="0"/>
              </a:rPr>
              <a:t>  </a:t>
            </a:r>
            <a:r>
              <a:rPr lang="it-IT" altLang="zh-CN" sz="2400" dirty="0">
                <a:solidFill>
                  <a:schemeClr val="bg1"/>
                </a:solidFill>
                <a:latin typeface="Abadi" panose="020B0604020104020204" pitchFamily="34" charset="0"/>
              </a:rPr>
              <a:t>Line connects marks between them</a:t>
            </a:r>
            <a:endParaRPr lang="it-IT" altLang="zh-CN" sz="24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80608" y="5144922"/>
            <a:ext cx="4115732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altLang="zh-CN" sz="2400" b="1" dirty="0">
                <a:solidFill>
                  <a:schemeClr val="bg1"/>
                </a:solidFill>
                <a:latin typeface="Abadi" panose="020B0604020104020204" pitchFamily="34" charset="0"/>
              </a:rPr>
              <a:t>Channel</a:t>
            </a:r>
            <a:r>
              <a:rPr lang="en-US" altLang="it-IT" sz="2400" b="1" dirty="0">
                <a:solidFill>
                  <a:schemeClr val="bg1"/>
                </a:solidFill>
                <a:latin typeface="Abadi" panose="020B0604020104020204" pitchFamily="34" charset="0"/>
              </a:rPr>
              <a:t>s</a:t>
            </a:r>
            <a:endParaRPr lang="it-IT" altLang="zh-CN" sz="2400" b="1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it-IT" altLang="zh-CN" sz="2400" dirty="0">
                <a:solidFill>
                  <a:schemeClr val="bg1"/>
                </a:solidFill>
                <a:latin typeface="Abadi" panose="020B0604020104020204" pitchFamily="34" charset="0"/>
              </a:rPr>
              <a:t>  Area range, Color</a:t>
            </a:r>
            <a:endParaRPr lang="zh-CN" altLang="en-US" sz="24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80608" y="3247057"/>
            <a:ext cx="41157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altLang="zh-CN" sz="2400" b="1" dirty="0">
                <a:solidFill>
                  <a:schemeClr val="bg1"/>
                </a:solidFill>
                <a:latin typeface="Abadi" panose="020B0604020104020204" pitchFamily="34" charset="0"/>
              </a:rPr>
              <a:t>Task</a:t>
            </a:r>
            <a:endParaRPr lang="it-IT" altLang="zh-CN" sz="2400" b="1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it-IT" altLang="zh-CN" sz="2400" b="1" dirty="0">
                <a:solidFill>
                  <a:schemeClr val="bg1"/>
                </a:solidFill>
                <a:latin typeface="Abadi" panose="020B0604020104020204" pitchFamily="34" charset="0"/>
              </a:rPr>
              <a:t>  </a:t>
            </a:r>
            <a:r>
              <a:rPr lang="it-IT" altLang="zh-CN" sz="2400" dirty="0">
                <a:solidFill>
                  <a:schemeClr val="bg1"/>
                </a:solidFill>
                <a:latin typeface="Abadi" panose="020B0604020104020204" pitchFamily="34" charset="0"/>
              </a:rPr>
              <a:t>Comparison</a:t>
            </a:r>
            <a:endParaRPr lang="it-IT" altLang="zh-CN" sz="24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8299450" y="3815313"/>
            <a:ext cx="1866900" cy="3297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9811951" y="4146720"/>
            <a:ext cx="1752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Area range</a:t>
            </a:r>
            <a:endParaRPr lang="zh-CN" altLang="en-US" b="1" dirty="0"/>
          </a:p>
        </p:txBody>
      </p:sp>
      <p:cxnSp>
        <p:nvCxnSpPr>
          <p:cNvPr id="28" name="直接箭头连接符 27"/>
          <p:cNvCxnSpPr/>
          <p:nvPr/>
        </p:nvCxnSpPr>
        <p:spPr>
          <a:xfrm flipV="1">
            <a:off x="7843409" y="1594876"/>
            <a:ext cx="1161285" cy="3851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8665786" y="1290213"/>
            <a:ext cx="2718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Same time range</a:t>
            </a:r>
            <a:endParaRPr lang="zh-CN" altLang="en-US" b="1" dirty="0"/>
          </a:p>
        </p:txBody>
      </p:sp>
      <p:cxnSp>
        <p:nvCxnSpPr>
          <p:cNvPr id="3" name="肘形连接符 2"/>
          <p:cNvCxnSpPr/>
          <p:nvPr/>
        </p:nvCxnSpPr>
        <p:spPr>
          <a:xfrm rot="16200000" flipV="1">
            <a:off x="9605010" y="2862580"/>
            <a:ext cx="2942590" cy="535940"/>
          </a:xfrm>
          <a:prstGeom prst="bentConnector3">
            <a:avLst>
              <a:gd name="adj1" fmla="val 8679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443855" y="1178560"/>
            <a:ext cx="5867400" cy="5679440"/>
          </a:xfrm>
          <a:prstGeom prst="rect">
            <a:avLst/>
          </a:prstGeom>
          <a:solidFill>
            <a:srgbClr val="344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726266" y="580812"/>
            <a:ext cx="3369733" cy="333586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220500" y="1494597"/>
            <a:ext cx="343019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anose="020B0604020202090204" charset="0"/>
                <a:ea typeface="微软雅黑"/>
                <a:cs typeface="Arial Bold" panose="020B0604020202090204" charset="0"/>
                <a:sym typeface="+mn-lt"/>
              </a:rPr>
              <a:t>Demo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old" panose="020B0604020202090204" charset="0"/>
              <a:ea typeface="微软雅黑"/>
              <a:cs typeface="Arial Bold" panose="020B0604020202090204" charset="0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70719" y="1494497"/>
            <a:ext cx="9750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90204" pitchFamily="34" charset="0"/>
              </a:rPr>
              <a:t>01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Arial" panose="020B060402020209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220585" y="3514090"/>
            <a:ext cx="404685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 pitchFamily="34" charset="0"/>
                <a:ea typeface="微软雅黑"/>
                <a:cs typeface="Arial" panose="020B0604020202090204" pitchFamily="34" charset="0"/>
                <a:sym typeface="+mn-lt"/>
              </a:rPr>
              <a:t>Provide constructive suggestions with visual support for Chinese </a:t>
            </a:r>
            <a:r>
              <a:rPr lang="en-US" altLang="zh-CN" sz="2400" b="1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anose="020B0604020202090204" charset="0"/>
                <a:ea typeface="微软雅黑"/>
                <a:cs typeface="Arial Bold" panose="020B0604020202090204" charset="0"/>
                <a:sym typeface="+mn-lt"/>
              </a:rPr>
              <a:t>A</a:t>
            </a:r>
            <a:r>
              <a:rPr lang="en-US" altLang="zh-CN" sz="2400" b="1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 pitchFamily="34" charset="0"/>
                <a:ea typeface="微软雅黑"/>
                <a:cs typeface="Arial" panose="020B0604020202090204" pitchFamily="34" charset="0"/>
                <a:sym typeface="+mn-lt"/>
              </a:rPr>
              <a:t>ir </a:t>
            </a:r>
            <a:r>
              <a:rPr lang="en-US" altLang="zh-CN" sz="2400" b="1" dirty="0">
                <a:solidFill>
                  <a:prstClr val="white"/>
                </a:solidFill>
                <a:latin typeface="Arial" panose="020B0604020202090204" pitchFamily="34" charset="0"/>
                <a:ea typeface="微软雅黑"/>
                <a:cs typeface="Arial" panose="020B0604020202090204" pitchFamily="34" charset="0"/>
                <a:sym typeface="+mn-lt"/>
              </a:rPr>
              <a:t>Q</a:t>
            </a:r>
            <a:r>
              <a:rPr lang="en-US" altLang="zh-CN" sz="2400" b="1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 pitchFamily="34" charset="0"/>
                <a:ea typeface="微软雅黑"/>
                <a:cs typeface="Arial" panose="020B0604020202090204" pitchFamily="34" charset="0"/>
                <a:sym typeface="+mn-lt"/>
              </a:rPr>
              <a:t>uality</a:t>
            </a:r>
            <a:r>
              <a:rPr lang="en-US" altLang="zh-CN" sz="2400" b="1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 pitchFamily="34" charset="0"/>
                <a:ea typeface="微软雅黑"/>
                <a:cs typeface="Arial" panose="020B0604020202090204" pitchFamily="34" charset="0"/>
                <a:sym typeface="+mn-lt"/>
              </a:rPr>
              <a:t> and </a:t>
            </a:r>
            <a:r>
              <a:rPr lang="en-US" altLang="zh-CN" sz="2400" b="1" dirty="0">
                <a:solidFill>
                  <a:prstClr val="white"/>
                </a:solidFill>
                <a:latin typeface="Arial" panose="020B0604020202090204" pitchFamily="34" charset="0"/>
                <a:ea typeface="微软雅黑"/>
                <a:cs typeface="Arial" panose="020B0604020202090204" pitchFamily="34" charset="0"/>
                <a:sym typeface="+mn-lt"/>
              </a:rPr>
              <a:t>P</a:t>
            </a:r>
            <a:r>
              <a:rPr lang="en-US" altLang="zh-CN" sz="2400" b="1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 pitchFamily="34" charset="0"/>
                <a:ea typeface="微软雅黑"/>
                <a:cs typeface="Arial" panose="020B0604020202090204" pitchFamily="34" charset="0"/>
                <a:sym typeface="+mn-lt"/>
              </a:rPr>
              <a:t>ollution problem</a:t>
            </a:r>
            <a:endParaRPr lang="en-US" altLang="zh-CN" sz="2400" b="1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/>
              <a:cs typeface="Arial" panose="020B0604020202090204" pitchFamily="34" charset="0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170719" y="3406482"/>
            <a:ext cx="9750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90204" pitchFamily="34" charset="0"/>
              </a:rPr>
              <a:t>02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Arial" panose="020B060402020209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05039" y="3960559"/>
            <a:ext cx="341024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4000" b="1" dirty="0">
                <a:solidFill>
                  <a:srgbClr val="344E4D"/>
                </a:solidFill>
                <a:cs typeface="+mn-ea"/>
                <a:sym typeface="+mn-lt"/>
              </a:rPr>
              <a:t>Conclusion</a:t>
            </a:r>
            <a:endParaRPr lang="en-US" altLang="zh-CN" sz="4000" b="1" dirty="0">
              <a:solidFill>
                <a:srgbClr val="344E4D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/>
          <a:srcRect l="43325" t="19088" b="21684"/>
          <a:stretch>
            <a:fillRect/>
          </a:stretch>
        </p:blipFill>
        <p:spPr>
          <a:xfrm>
            <a:off x="5933622" y="173256"/>
            <a:ext cx="6258378" cy="43602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/>
          <a:srcRect t="46316" r="81657" b="12421"/>
          <a:stretch>
            <a:fillRect/>
          </a:stretch>
        </p:blipFill>
        <p:spPr>
          <a:xfrm>
            <a:off x="0" y="3676850"/>
            <a:ext cx="1886952" cy="282982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54871" y="2513020"/>
            <a:ext cx="6282842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6600" dirty="0">
                <a:solidFill>
                  <a:schemeClr val="bg1"/>
                </a:solidFill>
                <a:latin typeface="阿里巴巴普惠体 M" charset="0"/>
                <a:ea typeface="汉仪新人文宋 65W" panose="00020600040101010101" pitchFamily="18" charset="-122"/>
                <a:cs typeface="阿里巴巴普惠体 M" charset="0"/>
                <a:sym typeface="+mn-lt"/>
              </a:rPr>
              <a:t>THANK YOU !</a:t>
            </a:r>
            <a:endParaRPr kumimoji="0" lang="en-US" altLang="zh-CN" sz="6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阿里巴巴普惠体 M" charset="0"/>
              <a:ea typeface="汉仪新人文宋 65W" panose="00020600040101010101" pitchFamily="18" charset="-122"/>
              <a:cs typeface="阿里巴巴普惠体 M" charset="0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/>
          <a:srcRect l="43325" t="19088" b="21684"/>
          <a:stretch>
            <a:fillRect/>
          </a:stretch>
        </p:blipFill>
        <p:spPr>
          <a:xfrm>
            <a:off x="5933619" y="173256"/>
            <a:ext cx="6258378" cy="436024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954871" y="3844615"/>
            <a:ext cx="628284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3200" dirty="0">
                <a:solidFill>
                  <a:schemeClr val="bg1"/>
                </a:solidFill>
                <a:latin typeface="阿里巴巴普惠体 M" charset="0"/>
                <a:ea typeface="汉仪新人文宋 65W" panose="00020600040101010101" pitchFamily="18" charset="-122"/>
                <a:cs typeface="阿里巴巴普惠体 M" charset="0"/>
                <a:sym typeface="+mn-lt"/>
              </a:rPr>
              <a:t>Group 9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阿里巴巴普惠体 M" charset="0"/>
              <a:ea typeface="汉仪新人文宋 65W" panose="00020600040101010101" pitchFamily="18" charset="-122"/>
              <a:cs typeface="阿里巴巴普惠体 M" charset="0"/>
              <a:sym typeface="+mn-lt"/>
            </a:endParaRPr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/>
          <a:srcRect l="43325" t="19088" b="21684"/>
          <a:stretch>
            <a:fillRect/>
          </a:stretch>
        </p:blipFill>
        <p:spPr>
          <a:xfrm>
            <a:off x="5933622" y="173256"/>
            <a:ext cx="6258378" cy="43602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/>
          <a:srcRect t="46316" r="81657" b="12421"/>
          <a:stretch>
            <a:fillRect/>
          </a:stretch>
        </p:blipFill>
        <p:spPr>
          <a:xfrm>
            <a:off x="0" y="3676850"/>
            <a:ext cx="1886952" cy="282982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54579" y="747847"/>
            <a:ext cx="6282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3200" dirty="0">
                <a:solidFill>
                  <a:schemeClr val="bg1"/>
                </a:solidFill>
                <a:latin typeface="Abadi" panose="020B0604020104020204" pitchFamily="34" charset="0"/>
                <a:ea typeface="汉仪新人文宋 65W" panose="00020600040101010101" pitchFamily="18" charset="-122"/>
                <a:cs typeface="+mn-ea"/>
                <a:sym typeface="+mn-lt"/>
              </a:rPr>
              <a:t>Reference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badi" panose="020B0604020104020204" pitchFamily="34" charset="0"/>
              <a:ea typeface="汉仪新人文宋 65W" panose="00020600040101010101" pitchFamily="18" charset="-122"/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/>
          <a:srcRect l="43325" t="19088" b="21684"/>
          <a:stretch>
            <a:fillRect/>
          </a:stretch>
        </p:blipFill>
        <p:spPr>
          <a:xfrm>
            <a:off x="5933619" y="173256"/>
            <a:ext cx="6258378" cy="436024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474381" y="1784024"/>
            <a:ext cx="8918469" cy="3784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00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T. </a:t>
            </a:r>
            <a:r>
              <a:rPr lang="en-US" altLang="zh-CN" sz="2000" dirty="0" err="1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Munzner</a:t>
            </a:r>
            <a:r>
              <a:rPr lang="en-US" altLang="zh-CN" sz="200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, ”A Nested Model for Visualization Design and Validation,” IEEE Transactions on Visualization and Computer Graphics, vol. 15, no. 6, pp. 921-928, 2009. </a:t>
            </a:r>
            <a:endParaRPr lang="en-US" altLang="zh-CN" sz="2000" dirty="0">
              <a:solidFill>
                <a:schemeClr val="bg1"/>
              </a:solidFill>
              <a:effectLst/>
              <a:latin typeface="Abadi" panose="020B0604020104020204" pitchFamily="34" charset="0"/>
            </a:endParaRPr>
          </a:p>
          <a:p>
            <a:pPr marL="342900" indent="-342900">
              <a:buAutoNum type="arabicPeriod"/>
            </a:pPr>
            <a:r>
              <a:rPr lang="en-US" altLang="zh-CN" sz="2000" dirty="0">
                <a:solidFill>
                  <a:schemeClr val="bg1"/>
                </a:solidFill>
                <a:latin typeface="Abadi" panose="020B0604020104020204" pitchFamily="34" charset="0"/>
              </a:rPr>
              <a:t>Du, Z., Fang, L., Bai, Y., Zhang, F., &amp; Liu, R. (2015). </a:t>
            </a:r>
            <a:r>
              <a:rPr lang="en-US" altLang="zh-CN" sz="2000" dirty="0" err="1">
                <a:solidFill>
                  <a:schemeClr val="bg1"/>
                </a:solidFill>
                <a:latin typeface="Abadi" panose="020B0604020104020204" pitchFamily="34" charset="0"/>
              </a:rPr>
              <a:t>Spatio</a:t>
            </a:r>
            <a:r>
              <a:rPr lang="en-US" altLang="zh-CN" sz="2000" dirty="0">
                <a:solidFill>
                  <a:schemeClr val="bg1"/>
                </a:solidFill>
                <a:latin typeface="Abadi" panose="020B0604020104020204" pitchFamily="34" charset="0"/>
              </a:rPr>
              <a:t>-temporal visualization of air–sea CO2 flux and carbon budget using volume rendering. Computers &amp; Geosciences, 77, 77-86. </a:t>
            </a:r>
            <a:r>
              <a:rPr lang="en-US" altLang="zh-CN" sz="2000" dirty="0">
                <a:solidFill>
                  <a:schemeClr val="bg1"/>
                </a:solidFill>
                <a:latin typeface="Abadi" panose="020B0604020104020204" pitchFamily="34" charset="0"/>
                <a:hlinkClick r:id="rId4"/>
              </a:rPr>
              <a:t>https://doi.org/10.1016/j.cageo.2015.01.004</a:t>
            </a:r>
            <a:endParaRPr lang="en-US" altLang="zh-CN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marL="342900" indent="-342900">
              <a:buFontTx/>
              <a:buAutoNum type="arabicPeriod"/>
            </a:pPr>
            <a:r>
              <a:rPr lang="en-US" altLang="zh-CN" sz="2000" dirty="0">
                <a:solidFill>
                  <a:schemeClr val="bg1"/>
                </a:solidFill>
                <a:latin typeface="Abadi" panose="020B0604020104020204" pitchFamily="34" charset="0"/>
              </a:rPr>
              <a:t>Liu, D., Peng, J., Wang, Y., Huang, M., He, Q., Yan, Y., Ma, B., Yue, C., &amp; </a:t>
            </a:r>
            <a:r>
              <a:rPr lang="en-US" altLang="zh-CN" sz="2000" dirty="0" err="1">
                <a:solidFill>
                  <a:schemeClr val="bg1"/>
                </a:solidFill>
                <a:latin typeface="Abadi" panose="020B0604020104020204" pitchFamily="34" charset="0"/>
              </a:rPr>
              <a:t>Xie</a:t>
            </a:r>
            <a:r>
              <a:rPr lang="en-US" altLang="zh-CN" sz="2000" dirty="0">
                <a:solidFill>
                  <a:schemeClr val="bg1"/>
                </a:solidFill>
                <a:latin typeface="Abadi" panose="020B0604020104020204" pitchFamily="34" charset="0"/>
              </a:rPr>
              <a:t>, Y. (2019). Implementation of interactive three-dimensional visualization of air pollutants using WebGL. Environmental Modelling &amp; Software : With Environment Data News, 114, 188-194. </a:t>
            </a:r>
            <a:r>
              <a:rPr lang="en-US" altLang="zh-CN" sz="2000" dirty="0">
                <a:solidFill>
                  <a:schemeClr val="bg1"/>
                </a:solidFill>
                <a:latin typeface="Abadi" panose="020B0604020104020204" pitchFamily="34" charset="0"/>
                <a:hlinkClick r:id="rId5"/>
              </a:rPr>
              <a:t>https://doi.org/10.1016/j.envsoft.2019.01.019</a:t>
            </a:r>
            <a:endParaRPr lang="en-US" altLang="zh-CN" sz="20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/>
          <a:srcRect l="43325" t="19088" b="21684"/>
          <a:stretch>
            <a:fillRect/>
          </a:stretch>
        </p:blipFill>
        <p:spPr>
          <a:xfrm>
            <a:off x="5933622" y="173256"/>
            <a:ext cx="6258378" cy="43602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/>
          <a:srcRect t="46316" r="81657" b="12421"/>
          <a:stretch>
            <a:fillRect/>
          </a:stretch>
        </p:blipFill>
        <p:spPr>
          <a:xfrm>
            <a:off x="0" y="3676850"/>
            <a:ext cx="1886952" cy="282982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63879" y="617276"/>
            <a:ext cx="8664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4000" dirty="0">
                <a:solidFill>
                  <a:schemeClr val="bg1"/>
                </a:solidFill>
                <a:latin typeface="Abadi" panose="020B0604020104020204" pitchFamily="34" charset="0"/>
                <a:ea typeface="汉仪新人文宋 65W" panose="00020600040101010101" pitchFamily="18" charset="-122"/>
                <a:cs typeface="+mn-ea"/>
                <a:sym typeface="+mn-lt"/>
              </a:rPr>
              <a:t>Content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badi" panose="020B0604020104020204" pitchFamily="34" charset="0"/>
              <a:ea typeface="汉仪新人文宋 65W" panose="00020600040101010101" pitchFamily="18" charset="-122"/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/>
          <a:srcRect l="43325" t="19088" b="21684"/>
          <a:stretch>
            <a:fillRect/>
          </a:stretch>
        </p:blipFill>
        <p:spPr>
          <a:xfrm>
            <a:off x="5933619" y="173256"/>
            <a:ext cx="6258378" cy="4360243"/>
          </a:xfrm>
          <a:prstGeom prst="rect">
            <a:avLst/>
          </a:prstGeom>
        </p:spPr>
      </p:pic>
      <p:cxnSp>
        <p:nvCxnSpPr>
          <p:cNvPr id="10" name="PA-直接连接符 2"/>
          <p:cNvCxnSpPr/>
          <p:nvPr>
            <p:custDataLst>
              <p:tags r:id="rId4"/>
            </p:custDataLst>
          </p:nvPr>
        </p:nvCxnSpPr>
        <p:spPr>
          <a:xfrm>
            <a:off x="2876808" y="1501271"/>
            <a:ext cx="6438379" cy="0"/>
          </a:xfrm>
          <a:prstGeom prst="line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  <a:miter lim="800000"/>
            <a:headEnd type="oval" w="med" len="med"/>
            <a:tailEnd type="oval" w="med" len="med"/>
          </a:ln>
          <a:effectLst/>
        </p:spPr>
      </p:cxnSp>
      <p:cxnSp>
        <p:nvCxnSpPr>
          <p:cNvPr id="11" name="PA-直接连接符 13"/>
          <p:cNvCxnSpPr/>
          <p:nvPr>
            <p:custDataLst>
              <p:tags r:id="rId5"/>
            </p:custDataLst>
          </p:nvPr>
        </p:nvCxnSpPr>
        <p:spPr>
          <a:xfrm>
            <a:off x="6095999" y="1501271"/>
            <a:ext cx="0" cy="5472133"/>
          </a:xfrm>
          <a:prstGeom prst="line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  <a:miter lim="800000"/>
            <a:headEnd type="oval" w="med" len="med"/>
            <a:tailEnd type="oval" w="med" len="med"/>
          </a:ln>
          <a:effectLst/>
        </p:spPr>
      </p:cxnSp>
      <p:cxnSp>
        <p:nvCxnSpPr>
          <p:cNvPr id="12" name="PA-直接连接符 17"/>
          <p:cNvCxnSpPr/>
          <p:nvPr>
            <p:custDataLst>
              <p:tags r:id="rId6"/>
            </p:custDataLst>
          </p:nvPr>
        </p:nvCxnSpPr>
        <p:spPr>
          <a:xfrm flipH="1">
            <a:off x="5510666" y="2335820"/>
            <a:ext cx="585332" cy="0"/>
          </a:xfrm>
          <a:prstGeom prst="line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  <a:miter lim="800000"/>
            <a:headEnd type="oval" w="med" len="med"/>
            <a:tailEnd type="oval" w="med" len="med"/>
          </a:ln>
          <a:effectLst/>
        </p:spPr>
      </p:cxnSp>
      <p:cxnSp>
        <p:nvCxnSpPr>
          <p:cNvPr id="13" name="PA-直接连接符 18"/>
          <p:cNvCxnSpPr/>
          <p:nvPr>
            <p:custDataLst>
              <p:tags r:id="rId7"/>
            </p:custDataLst>
          </p:nvPr>
        </p:nvCxnSpPr>
        <p:spPr>
          <a:xfrm flipH="1">
            <a:off x="6112437" y="3145622"/>
            <a:ext cx="585332" cy="0"/>
          </a:xfrm>
          <a:prstGeom prst="line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  <a:miter lim="800000"/>
            <a:headEnd type="oval" w="med" len="med"/>
            <a:tailEnd type="oval" w="med" len="med"/>
          </a:ln>
          <a:effectLst/>
        </p:spPr>
      </p:cxnSp>
      <p:cxnSp>
        <p:nvCxnSpPr>
          <p:cNvPr id="14" name="PA-直接连接符 19"/>
          <p:cNvCxnSpPr/>
          <p:nvPr>
            <p:custDataLst>
              <p:tags r:id="rId8"/>
            </p:custDataLst>
          </p:nvPr>
        </p:nvCxnSpPr>
        <p:spPr>
          <a:xfrm flipH="1">
            <a:off x="5510666" y="4407517"/>
            <a:ext cx="585332" cy="0"/>
          </a:xfrm>
          <a:prstGeom prst="line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  <a:miter lim="800000"/>
            <a:headEnd type="oval" w="med" len="med"/>
            <a:tailEnd type="oval" w="med" len="med"/>
          </a:ln>
          <a:effectLst/>
        </p:spPr>
      </p:cxnSp>
      <p:sp>
        <p:nvSpPr>
          <p:cNvPr id="15" name="PA-文本框 8"/>
          <p:cNvSpPr txBox="1"/>
          <p:nvPr>
            <p:custDataLst>
              <p:tags r:id="rId9"/>
            </p:custDataLst>
          </p:nvPr>
        </p:nvSpPr>
        <p:spPr>
          <a:xfrm>
            <a:off x="2243702" y="2017477"/>
            <a:ext cx="3055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b="1" dirty="0">
                <a:solidFill>
                  <a:schemeClr val="bg1"/>
                </a:solidFill>
                <a:latin typeface="Abadi" panose="020B0604020104020204" pitchFamily="34" charset="0"/>
              </a:rPr>
              <a:t>Motivation</a:t>
            </a:r>
            <a:endParaRPr lang="en-US" altLang="zh-CN" sz="3200" b="1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cxnSp>
        <p:nvCxnSpPr>
          <p:cNvPr id="18" name="PA-直接连接符 18"/>
          <p:cNvCxnSpPr/>
          <p:nvPr>
            <p:custDataLst>
              <p:tags r:id="rId10"/>
            </p:custDataLst>
          </p:nvPr>
        </p:nvCxnSpPr>
        <p:spPr>
          <a:xfrm flipH="1">
            <a:off x="6112437" y="5534563"/>
            <a:ext cx="585332" cy="0"/>
          </a:xfrm>
          <a:prstGeom prst="line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  <a:miter lim="800000"/>
            <a:headEnd type="oval" w="med" len="med"/>
            <a:tailEnd type="oval" w="med" len="med"/>
          </a:ln>
          <a:effectLst/>
        </p:spPr>
      </p:cxnSp>
      <p:sp>
        <p:nvSpPr>
          <p:cNvPr id="32" name="PA-文本框 8"/>
          <p:cNvSpPr txBox="1"/>
          <p:nvPr>
            <p:custDataLst>
              <p:tags r:id="rId11"/>
            </p:custDataLst>
          </p:nvPr>
        </p:nvSpPr>
        <p:spPr>
          <a:xfrm>
            <a:off x="6892793" y="2606735"/>
            <a:ext cx="32352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Abadi" panose="020B0604020104020204" pitchFamily="34" charset="0"/>
              </a:rPr>
              <a:t>American Pollutants air</a:t>
            </a:r>
            <a:endParaRPr lang="en-US" altLang="zh-CN" sz="3200" b="1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33" name="PA-文本框 8"/>
          <p:cNvSpPr txBox="1"/>
          <p:nvPr>
            <p:custDataLst>
              <p:tags r:id="rId12"/>
            </p:custDataLst>
          </p:nvPr>
        </p:nvSpPr>
        <p:spPr>
          <a:xfrm>
            <a:off x="323850" y="3925566"/>
            <a:ext cx="49753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b="1" dirty="0">
                <a:solidFill>
                  <a:schemeClr val="bg1"/>
                </a:solidFill>
                <a:latin typeface="Abadi" panose="020B0604020104020204" pitchFamily="34" charset="0"/>
              </a:rPr>
              <a:t>Growth Areas and Emissions</a:t>
            </a:r>
            <a:endParaRPr lang="en-US" altLang="zh-CN" sz="3200" b="1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34" name="PA-文本框 8"/>
          <p:cNvSpPr txBox="1"/>
          <p:nvPr>
            <p:custDataLst>
              <p:tags r:id="rId13"/>
            </p:custDataLst>
          </p:nvPr>
        </p:nvSpPr>
        <p:spPr>
          <a:xfrm>
            <a:off x="6907530" y="4994910"/>
            <a:ext cx="444055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Abadi" panose="020B0604020104020204" pitchFamily="34" charset="0"/>
              </a:rPr>
              <a:t>Impacts From The COVID-19 Restrictions</a:t>
            </a:r>
            <a:endParaRPr lang="en-US" altLang="zh-CN" sz="3200" b="1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cxnSp>
        <p:nvCxnSpPr>
          <p:cNvPr id="35" name="PA-直接连接符 19"/>
          <p:cNvCxnSpPr/>
          <p:nvPr>
            <p:custDataLst>
              <p:tags r:id="rId14"/>
            </p:custDataLst>
          </p:nvPr>
        </p:nvCxnSpPr>
        <p:spPr>
          <a:xfrm flipH="1">
            <a:off x="5510665" y="6473807"/>
            <a:ext cx="585332" cy="0"/>
          </a:xfrm>
          <a:prstGeom prst="line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  <a:miter lim="800000"/>
            <a:headEnd type="oval" w="med" len="med"/>
            <a:tailEnd type="oval" w="med" len="med"/>
          </a:ln>
          <a:effectLst/>
        </p:spPr>
      </p:cxnSp>
      <p:sp>
        <p:nvSpPr>
          <p:cNvPr id="36" name="PA-文本框 8"/>
          <p:cNvSpPr txBox="1"/>
          <p:nvPr>
            <p:custDataLst>
              <p:tags r:id="rId15"/>
            </p:custDataLst>
          </p:nvPr>
        </p:nvSpPr>
        <p:spPr>
          <a:xfrm>
            <a:off x="2243702" y="6129549"/>
            <a:ext cx="3055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b="1" dirty="0">
                <a:solidFill>
                  <a:schemeClr val="bg1"/>
                </a:solidFill>
                <a:latin typeface="Abadi" panose="020B0604020104020204" pitchFamily="34" charset="0"/>
              </a:rPr>
              <a:t>Conclusion</a:t>
            </a:r>
            <a:endParaRPr lang="en-US" altLang="zh-CN" sz="3200" b="1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cxnSp>
        <p:nvCxnSpPr>
          <p:cNvPr id="5" name="PA-直接连接符 19"/>
          <p:cNvCxnSpPr/>
          <p:nvPr>
            <p:custDataLst>
              <p:tags r:id="rId16"/>
            </p:custDataLst>
          </p:nvPr>
        </p:nvCxnSpPr>
        <p:spPr>
          <a:xfrm flipH="1">
            <a:off x="6105025" y="6480157"/>
            <a:ext cx="585332" cy="0"/>
          </a:xfrm>
          <a:prstGeom prst="line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  <a:miter lim="800000"/>
            <a:headEnd type="oval" w="med" len="med"/>
            <a:tailEnd type="oval" w="med" len="med"/>
          </a:ln>
          <a:effectLst/>
        </p:spPr>
      </p:cxnSp>
      <p:sp>
        <p:nvSpPr>
          <p:cNvPr id="16" name="PA-文本框 8"/>
          <p:cNvSpPr txBox="1"/>
          <p:nvPr>
            <p:custDataLst>
              <p:tags r:id="rId17"/>
            </p:custDataLst>
          </p:nvPr>
        </p:nvSpPr>
        <p:spPr>
          <a:xfrm>
            <a:off x="6907530" y="6203315"/>
            <a:ext cx="44405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 dirty="0">
                <a:solidFill>
                  <a:schemeClr val="bg1"/>
                </a:solidFill>
                <a:latin typeface="Abadi" panose="020B0604020104020204" pitchFamily="34" charset="0"/>
              </a:rPr>
              <a:t>Demo</a:t>
            </a:r>
            <a:endParaRPr lang="en-US" altLang="zh-CN" sz="3200" b="1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443855" y="1178560"/>
            <a:ext cx="5867400" cy="5679440"/>
          </a:xfrm>
          <a:prstGeom prst="rect">
            <a:avLst/>
          </a:prstGeom>
          <a:solidFill>
            <a:srgbClr val="344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726266" y="580812"/>
            <a:ext cx="3369733" cy="333586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09400" y="1941002"/>
            <a:ext cx="3430198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 pitchFamily="34" charset="0"/>
                <a:ea typeface="微软雅黑"/>
                <a:cs typeface="Arial" panose="020B0604020202090204" pitchFamily="34" charset="0"/>
                <a:sym typeface="+mn-lt"/>
              </a:rPr>
              <a:t>Explore ways to solve the problems of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anose="020B0604020202090204" charset="0"/>
                <a:ea typeface="微软雅黑"/>
                <a:cs typeface="Arial Bold" panose="020B0604020202090204" charset="0"/>
                <a:sym typeface="+mn-lt"/>
              </a:rPr>
              <a:t>A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 pitchFamily="34" charset="0"/>
                <a:ea typeface="微软雅黑"/>
                <a:cs typeface="Arial" panose="020B0604020202090204" pitchFamily="34" charset="0"/>
                <a:sym typeface="+mn-lt"/>
              </a:rPr>
              <a:t>ir </a:t>
            </a:r>
            <a:r>
              <a:rPr lang="en-US" altLang="zh-CN" b="1" dirty="0">
                <a:solidFill>
                  <a:prstClr val="white"/>
                </a:solidFill>
                <a:latin typeface="Arial" panose="020B0604020202090204" pitchFamily="34" charset="0"/>
                <a:ea typeface="微软雅黑"/>
                <a:cs typeface="Arial" panose="020B0604020202090204" pitchFamily="34" charset="0"/>
                <a:sym typeface="+mn-lt"/>
              </a:rPr>
              <a:t>Q</a:t>
            </a:r>
            <a:r>
              <a:rPr kumimoji="0" lang="en-US" altLang="zh-CN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 pitchFamily="34" charset="0"/>
                <a:ea typeface="微软雅黑"/>
                <a:cs typeface="Arial" panose="020B0604020202090204" pitchFamily="34" charset="0"/>
                <a:sym typeface="+mn-lt"/>
              </a:rPr>
              <a:t>uality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 pitchFamily="34" charset="0"/>
                <a:ea typeface="微软雅黑"/>
                <a:cs typeface="Arial" panose="020B0604020202090204" pitchFamily="34" charset="0"/>
                <a:sym typeface="+mn-lt"/>
              </a:rPr>
              <a:t> and </a:t>
            </a:r>
            <a:r>
              <a:rPr lang="en-US" altLang="zh-CN" b="1" dirty="0">
                <a:solidFill>
                  <a:prstClr val="white"/>
                </a:solidFill>
                <a:latin typeface="Arial" panose="020B0604020202090204" pitchFamily="34" charset="0"/>
                <a:ea typeface="微软雅黑"/>
                <a:cs typeface="Arial" panose="020B0604020202090204" pitchFamily="34" charset="0"/>
                <a:sym typeface="+mn-lt"/>
              </a:rPr>
              <a:t>P</a:t>
            </a:r>
            <a:r>
              <a:rPr kumimoji="0" lang="en-US" altLang="zh-CN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 pitchFamily="34" charset="0"/>
                <a:ea typeface="微软雅黑"/>
                <a:cs typeface="Arial" panose="020B0604020202090204" pitchFamily="34" charset="0"/>
                <a:sym typeface="+mn-lt"/>
              </a:rPr>
              <a:t>ollution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/>
              <a:cs typeface="Arial" panose="020B0604020202090204" pitchFamily="34" charset="0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70719" y="1494497"/>
            <a:ext cx="9750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" pitchFamily="2" charset="-122"/>
                <a:ea typeface="" pitchFamily="2" charset="-122"/>
                <a:cs typeface="Arial" panose="020B0604020202090204" pitchFamily="34" charset="0"/>
              </a:rPr>
              <a:t>01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" pitchFamily="2" charset="-122"/>
              <a:ea typeface="" pitchFamily="2" charset="-122"/>
              <a:cs typeface="Arial" panose="020B060402020209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66427" y="5030843"/>
            <a:ext cx="4377498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 pitchFamily="34" charset="0"/>
                <a:ea typeface="微软雅黑"/>
                <a:cs typeface="Arial" panose="020B0604020202090204" pitchFamily="34" charset="0"/>
                <a:sym typeface="+mn-lt"/>
              </a:rPr>
              <a:t>The U.S. Environmental Protection Agency (EPA) has </a:t>
            </a:r>
            <a:r>
              <a:rPr lang="en-US" altLang="zh-CN" b="1" dirty="0">
                <a:solidFill>
                  <a:prstClr val="white"/>
                </a:solidFill>
                <a:latin typeface="Arial" panose="020B0604020202090204" pitchFamily="34" charset="0"/>
                <a:ea typeface="微软雅黑"/>
                <a:cs typeface="Arial" panose="020B0604020202090204" pitchFamily="34" charset="0"/>
                <a:sym typeface="+mn-lt"/>
              </a:rPr>
              <a:t>D</a:t>
            </a:r>
            <a:r>
              <a:rPr kumimoji="0" lang="en-US" altLang="zh-CN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 pitchFamily="34" charset="0"/>
                <a:ea typeface="微软雅黑"/>
                <a:cs typeface="Arial" panose="020B0604020202090204" pitchFamily="34" charset="0"/>
                <a:sym typeface="+mn-lt"/>
              </a:rPr>
              <a:t>ata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 pitchFamily="34" charset="0"/>
                <a:ea typeface="微软雅黑"/>
                <a:cs typeface="Arial" panose="020B0604020202090204" pitchFamily="34" charset="0"/>
                <a:sym typeface="+mn-lt"/>
              </a:rPr>
              <a:t> Record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 pitchFamily="34" charset="0"/>
                <a:ea typeface="微软雅黑"/>
                <a:cs typeface="Arial" panose="020B0604020202090204" pitchFamily="34" charset="0"/>
                <a:sym typeface="+mn-lt"/>
              </a:rPr>
              <a:t>for air pollution.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/>
              <a:cs typeface="Arial" panose="020B0604020202090204" pitchFamily="34" charset="0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08744" y="4066247"/>
            <a:ext cx="9750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" pitchFamily="2" charset="-122"/>
                <a:ea typeface="" pitchFamily="2" charset="-122"/>
                <a:cs typeface="Arial" panose="020B0604020202090204" pitchFamily="34" charset="0"/>
              </a:rPr>
              <a:t>02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" pitchFamily="2" charset="-122"/>
              <a:ea typeface="" pitchFamily="2" charset="-122"/>
              <a:cs typeface="Arial" panose="020B060402020209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05039" y="3960559"/>
            <a:ext cx="341024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4000" b="1" dirty="0">
                <a:solidFill>
                  <a:srgbClr val="344E4D"/>
                </a:solidFill>
                <a:latin typeface="" pitchFamily="2" charset="-122"/>
                <a:ea typeface="" pitchFamily="2" charset="-122"/>
                <a:cs typeface="+mn-ea"/>
                <a:sym typeface="+mn-lt"/>
              </a:rPr>
              <a:t>MOTIVATION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44E4D"/>
              </a:solidFill>
              <a:effectLst/>
              <a:uLnTx/>
              <a:uFillTx/>
              <a:latin typeface="" pitchFamily="2" charset="-122"/>
              <a:ea typeface="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747000" y="0"/>
            <a:ext cx="4445000" cy="6858000"/>
          </a:xfrm>
          <a:prstGeom prst="rect">
            <a:avLst/>
          </a:prstGeom>
          <a:solidFill>
            <a:srgbClr val="344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"/>
              <a:ea typeface="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1961" y="3429000"/>
            <a:ext cx="4603535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90204" pitchFamily="34" charset="0"/>
                <a:ea typeface="微软雅黑"/>
                <a:cs typeface="Arial" panose="020B0604020202090204" pitchFamily="34" charset="0"/>
                <a:sym typeface="+mn-lt"/>
              </a:rPr>
              <a:t>Our dataset is from GitHub of USEPA, Air-Trends-Report, etrends_2021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90204" pitchFamily="34" charset="0"/>
              <a:ea typeface="微软雅黑"/>
              <a:cs typeface="Arial" panose="020B0604020202090204" pitchFamily="34" charset="0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1961" y="1938349"/>
            <a:ext cx="3410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344E4D"/>
                </a:solidFill>
                <a:effectLst/>
                <a:uLnTx/>
                <a:uFillTx/>
                <a:latin typeface="汉仪新人文宋 65W" panose="00020600040101010101" pitchFamily="18" charset="-122"/>
                <a:ea typeface="汉仪新人文宋 65W" panose="00020600040101010101" pitchFamily="18" charset="-122"/>
                <a:cs typeface="+mn-ea"/>
                <a:sym typeface="+mn-lt"/>
              </a:rPr>
              <a:t>Dataset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344E4D"/>
              </a:solidFill>
              <a:effectLst/>
              <a:uLnTx/>
              <a:uFillTx/>
              <a:latin typeface="汉仪新人文宋 65W" panose="00020600040101010101" pitchFamily="18" charset="-122"/>
              <a:ea typeface="汉仪新人文宋 65W" panose="00020600040101010101" pitchFamily="18" charset="-122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93925" y="548074"/>
            <a:ext cx="5535714" cy="595738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005376" y="5571700"/>
            <a:ext cx="5112811" cy="461913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"/>
              <a:ea typeface="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6928" y="21486"/>
            <a:ext cx="11815072" cy="524911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604387" y="2"/>
            <a:ext cx="6587613" cy="667816"/>
          </a:xfrm>
          <a:prstGeom prst="rect">
            <a:avLst/>
          </a:prstGeom>
          <a:solidFill>
            <a:srgbClr val="344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"/>
              <a:ea typeface="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3896" y="950777"/>
            <a:ext cx="6761877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90204" pitchFamily="34" charset="0"/>
                <a:ea typeface="微软雅黑"/>
                <a:cs typeface="Arial" panose="020B0604020202090204" pitchFamily="34" charset="0"/>
                <a:sym typeface="+mn-lt"/>
              </a:rPr>
              <a:t>Plot 1: American declining national</a:t>
            </a:r>
            <a:r>
              <a:rPr lang="en-US" altLang="zh-CN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90204" pitchFamily="34" charset="0"/>
                <a:ea typeface="微软雅黑"/>
                <a:cs typeface="Arial" panose="020B0604020202090204" pitchFamily="34" charset="0"/>
                <a:sym typeface="+mn-lt"/>
              </a:rPr>
              <a:t>l air pollutant emissions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90204" pitchFamily="34" charset="0"/>
              <a:ea typeface="微软雅黑"/>
              <a:cs typeface="Arial" panose="020B0604020202090204" pitchFamily="34" charset="0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813631" y="21486"/>
            <a:ext cx="2030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600" b="1" dirty="0">
                <a:solidFill>
                  <a:srgbClr val="DAC8C4"/>
                </a:solidFill>
                <a:ea typeface="汉仪新人文宋 65W" panose="00020600040101010101" pitchFamily="18" charset="-122"/>
                <a:cs typeface="+mn-ea"/>
                <a:sym typeface="+mn-lt"/>
              </a:rPr>
              <a:t>TASK 1</a:t>
            </a:r>
            <a:endParaRPr lang="en-US" altLang="zh-CN" sz="3600" b="1" dirty="0">
              <a:solidFill>
                <a:srgbClr val="DAC8C4"/>
              </a:solidFill>
              <a:ea typeface="汉仪新人文宋 65W" panose="00020600040101010101" pitchFamily="18" charset="-122"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09" y="1731126"/>
            <a:ext cx="6344240" cy="4294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7126641" y="1037992"/>
            <a:ext cx="4685056" cy="1154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90204" pitchFamily="34" charset="0"/>
                <a:ea typeface="微软雅黑"/>
                <a:cs typeface="Arial" panose="020B0604020202090204" pitchFamily="34" charset="0"/>
                <a:sym typeface="+mn-lt"/>
              </a:rPr>
              <a:t>Task: 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90204" pitchFamily="34" charset="0"/>
                <a:ea typeface="微软雅黑"/>
                <a:cs typeface="Arial" panose="020B0604020202090204" pitchFamily="34" charset="0"/>
                <a:sym typeface="+mn-lt"/>
              </a:rPr>
              <a:t>to find the output trend of CO, NH3, NOx, Direct PM2.5, Direct PM10, S02, VOC through 1990 to 2020.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90204" pitchFamily="34" charset="0"/>
              <a:ea typeface="微软雅黑"/>
              <a:cs typeface="Arial" panose="020B0604020202090204" pitchFamily="34" charset="0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128022" y="2179794"/>
            <a:ext cx="5018245" cy="3284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90204" pitchFamily="34" charset="0"/>
                <a:ea typeface="微软雅黑"/>
                <a:cs typeface="Arial" panose="020B0604020202090204" pitchFamily="34" charset="0"/>
                <a:sym typeface="+mn-lt"/>
              </a:rPr>
              <a:t>Trend: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Arial" panose="020B0604020202090204" pitchFamily="34" charset="0"/>
                <a:cs typeface="Arial" panose="020B0604020202090204" pitchFamily="34" charset="0"/>
              </a:rPr>
              <a:t>Emissions of key air pollutants continue to decline from 1990 levels:</a:t>
            </a:r>
            <a:endParaRPr lang="en-US" altLang="zh-CN" sz="1400" b="0" i="0" dirty="0">
              <a:solidFill>
                <a:srgbClr val="333333"/>
              </a:solidFill>
              <a:effectLst/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400" b="0" i="0" dirty="0">
                <a:solidFill>
                  <a:srgbClr val="333333"/>
                </a:solidFill>
                <a:effectLst/>
                <a:latin typeface="Arial" panose="020B0604020202090204" pitchFamily="34" charset="0"/>
                <a:cs typeface="Arial" panose="020B0604020202090204" pitchFamily="34" charset="0"/>
              </a:rPr>
              <a:t>CO: </a:t>
            </a:r>
            <a:r>
              <a:rPr lang="en-US" altLang="zh-CN" sz="1400" b="1" i="0" dirty="0">
                <a:solidFill>
                  <a:srgbClr val="333333"/>
                </a:solidFill>
                <a:effectLst/>
                <a:latin typeface="Arial" panose="020B0604020202090204" pitchFamily="34" charset="0"/>
                <a:cs typeface="Arial" panose="020B0604020202090204" pitchFamily="34" charset="0"/>
              </a:rPr>
              <a:t>decrease 70%</a:t>
            </a:r>
            <a:endParaRPr lang="en-US" altLang="zh-CN" sz="1400" b="0" i="0" dirty="0">
              <a:solidFill>
                <a:srgbClr val="333333"/>
              </a:solidFill>
              <a:effectLst/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400" b="0" i="0" dirty="0">
                <a:solidFill>
                  <a:srgbClr val="333333"/>
                </a:solidFill>
                <a:effectLst/>
                <a:latin typeface="Arial" panose="020B0604020202090204" pitchFamily="34" charset="0"/>
                <a:cs typeface="Arial" panose="020B0604020202090204" pitchFamily="34" charset="0"/>
              </a:rPr>
              <a:t>NH3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: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Arial" panose="020B0604020202090204" pitchFamily="34" charset="0"/>
                <a:cs typeface="Arial" panose="020B0604020202090204" pitchFamily="34" charset="0"/>
              </a:rPr>
              <a:t> </a:t>
            </a:r>
            <a:r>
              <a:rPr lang="en-US" altLang="zh-CN" sz="1400" b="1" i="0" dirty="0">
                <a:solidFill>
                  <a:srgbClr val="333333"/>
                </a:solidFill>
                <a:effectLst/>
                <a:latin typeface="Arial" panose="020B0604020202090204" pitchFamily="34" charset="0"/>
                <a:cs typeface="Arial" panose="020B0604020202090204" pitchFamily="34" charset="0"/>
              </a:rPr>
              <a:t>decrease 8%</a:t>
            </a:r>
            <a:endParaRPr lang="en-US" altLang="zh-CN" sz="1400" b="0" i="0" dirty="0">
              <a:solidFill>
                <a:srgbClr val="333333"/>
              </a:solidFill>
              <a:effectLst/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400" b="0" i="0" dirty="0">
                <a:solidFill>
                  <a:srgbClr val="333333"/>
                </a:solidFill>
                <a:effectLst/>
                <a:latin typeface="Arial" panose="020B0604020202090204" pitchFamily="34" charset="0"/>
                <a:cs typeface="Arial" panose="020B0604020202090204" pitchFamily="34" charset="0"/>
              </a:rPr>
              <a:t>NOx: </a:t>
            </a:r>
            <a:r>
              <a:rPr lang="en-US" altLang="zh-CN" sz="1400" b="1" i="0" dirty="0">
                <a:solidFill>
                  <a:srgbClr val="333333"/>
                </a:solidFill>
                <a:effectLst/>
                <a:latin typeface="Arial" panose="020B0604020202090204" pitchFamily="34" charset="0"/>
                <a:cs typeface="Arial" panose="020B0604020202090204" pitchFamily="34" charset="0"/>
              </a:rPr>
              <a:t>decrease 68%</a:t>
            </a:r>
            <a:endParaRPr lang="en-US" altLang="zh-CN" sz="1400" b="0" i="0" dirty="0">
              <a:solidFill>
                <a:srgbClr val="333333"/>
              </a:solidFill>
              <a:effectLst/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400" b="0" i="0" dirty="0">
                <a:solidFill>
                  <a:srgbClr val="333333"/>
                </a:solidFill>
                <a:effectLst/>
                <a:latin typeface="Arial" panose="020B0604020202090204" pitchFamily="34" charset="0"/>
                <a:cs typeface="Arial" panose="020B0604020202090204" pitchFamily="34" charset="0"/>
              </a:rPr>
              <a:t>PM2.5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: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Arial" panose="020B0604020202090204" pitchFamily="34" charset="0"/>
                <a:cs typeface="Arial" panose="020B0604020202090204" pitchFamily="34" charset="0"/>
              </a:rPr>
              <a:t> </a:t>
            </a:r>
            <a:r>
              <a:rPr lang="en-US" altLang="zh-CN" sz="1400" b="1" i="0" dirty="0">
                <a:solidFill>
                  <a:srgbClr val="333333"/>
                </a:solidFill>
                <a:effectLst/>
                <a:latin typeface="Arial" panose="020B0604020202090204" pitchFamily="34" charset="0"/>
                <a:cs typeface="Arial" panose="020B0604020202090204" pitchFamily="34" charset="0"/>
              </a:rPr>
              <a:t>decrease 38%</a:t>
            </a:r>
            <a:endParaRPr lang="en-US" altLang="zh-CN" sz="1400" b="0" i="0" dirty="0">
              <a:solidFill>
                <a:srgbClr val="333333"/>
              </a:solidFill>
              <a:effectLst/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400" b="0" i="0" dirty="0">
                <a:solidFill>
                  <a:srgbClr val="333333"/>
                </a:solidFill>
                <a:effectLst/>
                <a:latin typeface="Arial" panose="020B0604020202090204" pitchFamily="34" charset="0"/>
                <a:cs typeface="Arial" panose="020B0604020202090204" pitchFamily="34" charset="0"/>
              </a:rPr>
              <a:t>PM10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: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Arial" panose="020B0604020202090204" pitchFamily="34" charset="0"/>
                <a:cs typeface="Arial" panose="020B0604020202090204" pitchFamily="34" charset="0"/>
              </a:rPr>
              <a:t> </a:t>
            </a:r>
            <a:r>
              <a:rPr lang="en-US" altLang="zh-CN" sz="1400" b="1" i="0" dirty="0">
                <a:solidFill>
                  <a:srgbClr val="333333"/>
                </a:solidFill>
                <a:effectLst/>
                <a:latin typeface="Arial" panose="020B0604020202090204" pitchFamily="34" charset="0"/>
                <a:cs typeface="Arial" panose="020B0604020202090204" pitchFamily="34" charset="0"/>
              </a:rPr>
              <a:t>decrease 31%</a:t>
            </a:r>
            <a:endParaRPr lang="en-US" altLang="zh-CN" sz="1400" b="0" i="0" dirty="0">
              <a:solidFill>
                <a:srgbClr val="333333"/>
              </a:solidFill>
              <a:effectLst/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400" b="0" i="0" dirty="0">
                <a:solidFill>
                  <a:srgbClr val="333333"/>
                </a:solidFill>
                <a:effectLst/>
                <a:latin typeface="Arial" panose="020B0604020202090204" pitchFamily="34" charset="0"/>
                <a:cs typeface="Arial" panose="020B0604020202090204" pitchFamily="34" charset="0"/>
              </a:rPr>
              <a:t>SO2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: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Arial" panose="020B0604020202090204" pitchFamily="34" charset="0"/>
                <a:cs typeface="Arial" panose="020B0604020202090204" pitchFamily="34" charset="0"/>
              </a:rPr>
              <a:t> </a:t>
            </a:r>
            <a:r>
              <a:rPr lang="en-US" altLang="zh-CN" sz="1400" b="1" i="0" dirty="0">
                <a:solidFill>
                  <a:srgbClr val="333333"/>
                </a:solidFill>
                <a:effectLst/>
                <a:latin typeface="Arial" panose="020B0604020202090204" pitchFamily="34" charset="0"/>
                <a:cs typeface="Arial" panose="020B0604020202090204" pitchFamily="34" charset="0"/>
              </a:rPr>
              <a:t>decrease 92%</a:t>
            </a:r>
            <a:endParaRPr lang="en-US" altLang="zh-CN" sz="1400" b="0" i="0" dirty="0">
              <a:solidFill>
                <a:srgbClr val="333333"/>
              </a:solidFill>
              <a:effectLst/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400" b="0" i="0" dirty="0">
                <a:solidFill>
                  <a:srgbClr val="333333"/>
                </a:solidFill>
                <a:effectLst/>
                <a:latin typeface="Arial" panose="020B0604020202090204" pitchFamily="34" charset="0"/>
                <a:cs typeface="Arial" panose="020B0604020202090204" pitchFamily="34" charset="0"/>
              </a:rPr>
              <a:t>VOC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: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Arial" panose="020B0604020202090204" pitchFamily="34" charset="0"/>
                <a:cs typeface="Arial" panose="020B0604020202090204" pitchFamily="34" charset="0"/>
              </a:rPr>
              <a:t> </a:t>
            </a:r>
            <a:r>
              <a:rPr lang="en-US" altLang="zh-CN" sz="1400" b="1" i="0" dirty="0">
                <a:solidFill>
                  <a:srgbClr val="333333"/>
                </a:solidFill>
                <a:effectLst/>
                <a:latin typeface="Arial" panose="020B0604020202090204" pitchFamily="34" charset="0"/>
                <a:cs typeface="Arial" panose="020B0604020202090204" pitchFamily="34" charset="0"/>
              </a:rPr>
              <a:t>decrease 48%</a:t>
            </a:r>
            <a:endParaRPr lang="en-US" altLang="zh-CN" sz="1400" b="0" i="0" dirty="0">
              <a:solidFill>
                <a:srgbClr val="333333"/>
              </a:solidFill>
              <a:effectLst/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90204" pitchFamily="34" charset="0"/>
              <a:ea typeface="微软雅黑"/>
              <a:cs typeface="Arial" panose="020B0604020202090204" pitchFamily="34" charset="0"/>
              <a:sym typeface="+mn-lt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3403076" y="2545237"/>
            <a:ext cx="2201311" cy="1065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 rot="1525961">
            <a:off x="3711805" y="2798215"/>
            <a:ext cx="2045434" cy="34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Tendency: all decline</a:t>
            </a:r>
            <a:endParaRPr lang="zh-CN" altLang="en-US" sz="1600" dirty="0">
              <a:solidFill>
                <a:srgbClr val="C00000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936489" y="5120174"/>
            <a:ext cx="5137142" cy="1524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90204" pitchFamily="34" charset="0"/>
                <a:ea typeface="微软雅黑"/>
                <a:cs typeface="Arial" panose="020B0604020202090204" pitchFamily="34" charset="0"/>
              </a:rPr>
              <a:t>Channels:</a:t>
            </a:r>
            <a:endParaRPr lang="en-US" altLang="zh-CN" sz="1600" b="1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90204" pitchFamily="34" charset="0"/>
              <a:ea typeface="微软雅黑"/>
              <a:cs typeface="Arial" panose="020B060402020209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90204" pitchFamily="34" charset="0"/>
                <a:ea typeface="微软雅黑"/>
                <a:cs typeface="Arial" panose="020B0604020202090204" pitchFamily="34" charset="0"/>
              </a:rPr>
              <a:t>Aligned lengths to express quantitative value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90204" pitchFamily="34" charset="0"/>
              <a:ea typeface="微软雅黑"/>
              <a:cs typeface="Arial" panose="020B060402020209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90204" pitchFamily="34" charset="0"/>
                <a:ea typeface="微软雅黑"/>
                <a:cs typeface="Arial" panose="020B0604020202090204" pitchFamily="34" charset="0"/>
              </a:rPr>
              <a:t>Separated and ordered by key attribute into horizontal regions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90204" pitchFamily="34" charset="0"/>
              <a:ea typeface="微软雅黑"/>
              <a:cs typeface="Arial" panose="020B060402020209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437292" y="2748907"/>
            <a:ext cx="2695955" cy="263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333333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Data: </a:t>
            </a:r>
            <a:r>
              <a:rPr lang="en-US" altLang="zh-CN" sz="1600" dirty="0">
                <a:solidFill>
                  <a:srgbClr val="333333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3 Quantitative attributes</a:t>
            </a:r>
            <a:endParaRPr lang="en-US" altLang="zh-CN" sz="1600" dirty="0">
              <a:solidFill>
                <a:srgbClr val="333333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333333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1 categorical attribute</a:t>
            </a:r>
            <a:endParaRPr lang="en-US" altLang="zh-CN" sz="1600" dirty="0">
              <a:solidFill>
                <a:srgbClr val="333333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333333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Mask: </a:t>
            </a:r>
            <a:endParaRPr lang="en-US" altLang="zh-CN" sz="1600" b="1" dirty="0">
              <a:solidFill>
                <a:srgbClr val="333333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600" dirty="0">
                <a:solidFill>
                  <a:srgbClr val="333333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Points</a:t>
            </a:r>
            <a:endParaRPr lang="en-US" altLang="zh-CN" sz="1600" dirty="0">
              <a:solidFill>
                <a:srgbClr val="333333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600" dirty="0">
                <a:solidFill>
                  <a:srgbClr val="333333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Line connects marks between them</a:t>
            </a:r>
            <a:endParaRPr lang="zh-CN" altLang="en-US" sz="1600" dirty="0">
              <a:solidFill>
                <a:srgbClr val="333333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cxnSp>
        <p:nvCxnSpPr>
          <p:cNvPr id="18" name="直接箭头连接符 17"/>
          <p:cNvCxnSpPr>
            <a:stCxn id="19" idx="2"/>
          </p:cNvCxnSpPr>
          <p:nvPr/>
        </p:nvCxnSpPr>
        <p:spPr>
          <a:xfrm>
            <a:off x="6019003" y="2384875"/>
            <a:ext cx="568612" cy="627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5063979" y="2077098"/>
            <a:ext cx="1910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C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Quantitative  attribute</a:t>
            </a:r>
            <a:endParaRPr lang="zh-CN" altLang="en-US" sz="1400" b="1" dirty="0">
              <a:solidFill>
                <a:srgbClr val="C00000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cxnSp>
        <p:nvCxnSpPr>
          <p:cNvPr id="22" name="直接箭头连接符 21"/>
          <p:cNvCxnSpPr>
            <a:stCxn id="24" idx="0"/>
          </p:cNvCxnSpPr>
          <p:nvPr/>
        </p:nvCxnSpPr>
        <p:spPr>
          <a:xfrm flipV="1">
            <a:off x="725472" y="4944862"/>
            <a:ext cx="0" cy="585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15036" y="5530838"/>
            <a:ext cx="1220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C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Quantitative  attribute</a:t>
            </a:r>
            <a:endParaRPr lang="zh-CN" altLang="en-US" sz="1400" b="1" dirty="0">
              <a:solidFill>
                <a:srgbClr val="C00000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406906" y="6332176"/>
            <a:ext cx="2151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C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Quantitative  attribute</a:t>
            </a:r>
            <a:endParaRPr lang="zh-CN" altLang="en-US" sz="1400" b="1" dirty="0">
              <a:solidFill>
                <a:srgbClr val="C00000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cxnSp>
        <p:nvCxnSpPr>
          <p:cNvPr id="37" name="直接箭头连接符 36"/>
          <p:cNvCxnSpPr/>
          <p:nvPr/>
        </p:nvCxnSpPr>
        <p:spPr>
          <a:xfrm flipV="1">
            <a:off x="3403076" y="5530838"/>
            <a:ext cx="0" cy="801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337" y="2321876"/>
            <a:ext cx="4800030" cy="30590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6928" y="0"/>
            <a:ext cx="11815072" cy="524911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6700875"/>
            <a:ext cx="6400800" cy="187105"/>
          </a:xfrm>
          <a:prstGeom prst="rect">
            <a:avLst/>
          </a:prstGeom>
          <a:solidFill>
            <a:srgbClr val="344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"/>
              <a:ea typeface="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76707" y="615918"/>
            <a:ext cx="4242981" cy="1893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CN" sz="1600" b="0" i="0" dirty="0">
                <a:solidFill>
                  <a:srgbClr val="333333"/>
                </a:solidFill>
                <a:effectLst/>
                <a:latin typeface="Helvetica Neue" panose="02000503000000020004"/>
              </a:rPr>
              <a:t>As the chart shows, pollutants are emitted by a variety of sources. </a:t>
            </a:r>
            <a:endParaRPr lang="en-US" altLang="zh-CN" sz="1600" b="0" i="0" dirty="0">
              <a:solidFill>
                <a:srgbClr val="333333"/>
              </a:solidFill>
              <a:effectLst/>
              <a:latin typeface="Helvetica Neue" panose="02000503000000020004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rgbClr val="333333"/>
                </a:solidFill>
                <a:latin typeface="Helvetica Neue" panose="02000503000000020004"/>
              </a:rPr>
              <a:t>Data: </a:t>
            </a:r>
            <a:r>
              <a:rPr lang="en-US" altLang="zh-CN" sz="1600" dirty="0">
                <a:solidFill>
                  <a:srgbClr val="333333"/>
                </a:solidFill>
                <a:latin typeface="Helvetica Neue" panose="02000503000000020004"/>
              </a:rPr>
              <a:t>2 Categorical attributes</a:t>
            </a:r>
            <a:endParaRPr lang="en-US" altLang="zh-CN" sz="1600" dirty="0">
              <a:solidFill>
                <a:srgbClr val="333333"/>
              </a:solidFill>
              <a:latin typeface="Helvetica Neue" panose="02000503000000020004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333333"/>
                </a:solidFill>
                <a:latin typeface="Helvetica Neue" panose="02000503000000020004"/>
              </a:rPr>
              <a:t>          </a:t>
            </a:r>
            <a:r>
              <a:rPr lang="en-US" altLang="zh-CN" sz="1600" i="0" dirty="0">
                <a:solidFill>
                  <a:srgbClr val="333333"/>
                </a:solidFill>
                <a:effectLst/>
                <a:latin typeface="Helvetica Neue" panose="02000503000000020004"/>
              </a:rPr>
              <a:t>1 quantitative attribute</a:t>
            </a:r>
            <a:endParaRPr lang="en-US" altLang="zh-CN" sz="1600" i="0" dirty="0">
              <a:solidFill>
                <a:srgbClr val="333333"/>
              </a:solidFill>
              <a:effectLst/>
              <a:latin typeface="Helvetica Neue" panose="02000503000000020004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90204" pitchFamily="34" charset="0"/>
              <a:ea typeface="微软雅黑"/>
              <a:cs typeface="Arial" panose="020B0604020202090204" pitchFamily="34" charset="0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76707" y="3837834"/>
            <a:ext cx="4238763" cy="2637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400" b="1" i="0" dirty="0">
                <a:solidFill>
                  <a:schemeClr val="accent1">
                    <a:lumMod val="75000"/>
                  </a:schemeClr>
                </a:solidFill>
                <a:effectLst/>
                <a:latin typeface="Helvetica Neue" panose="02000503000000020004"/>
              </a:rPr>
              <a:t> highway vehicles</a:t>
            </a:r>
            <a:r>
              <a:rPr lang="en-US" altLang="zh-CN" sz="1400" b="0" i="0" dirty="0">
                <a:solidFill>
                  <a:schemeClr val="accent1">
                    <a:lumMod val="75000"/>
                  </a:schemeClr>
                </a:solidFill>
                <a:effectLst/>
                <a:latin typeface="Helvetica Neue" panose="02000503000000020004"/>
              </a:rPr>
              <a:t>, like car,…</a:t>
            </a:r>
            <a:endParaRPr lang="en-US" altLang="zh-CN" sz="1400" b="0" i="0" dirty="0">
              <a:solidFill>
                <a:schemeClr val="accent1">
                  <a:lumMod val="75000"/>
                </a:schemeClr>
              </a:solidFill>
              <a:effectLst/>
              <a:latin typeface="Helvetica Neue" panose="02000503000000020004"/>
            </a:endParaRPr>
          </a:p>
          <a:p>
            <a:pPr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400" b="1" i="0" dirty="0">
                <a:solidFill>
                  <a:schemeClr val="accent1">
                    <a:lumMod val="75000"/>
                  </a:schemeClr>
                </a:solidFill>
                <a:effectLst/>
                <a:latin typeface="Helvetica Neue" panose="02000503000000020004"/>
              </a:rPr>
              <a:t> industrial and other processes</a:t>
            </a:r>
            <a:r>
              <a:rPr lang="en-US" altLang="zh-CN" sz="1400" b="0" i="0" dirty="0">
                <a:solidFill>
                  <a:schemeClr val="accent1">
                    <a:lumMod val="75000"/>
                  </a:schemeClr>
                </a:solidFill>
                <a:effectLst/>
                <a:latin typeface="Helvetica Neue" panose="02000503000000020004"/>
              </a:rPr>
              <a:t>, like: metal smelters, petroleum refineries, cement kilns and dry cleaners…</a:t>
            </a:r>
            <a:endParaRPr lang="en-US" altLang="zh-CN" sz="1400" b="0" i="0" dirty="0">
              <a:solidFill>
                <a:schemeClr val="accent1">
                  <a:lumMod val="75000"/>
                </a:schemeClr>
              </a:solidFill>
              <a:effectLst/>
              <a:latin typeface="Helvetica Neue" panose="02000503000000020004"/>
            </a:endParaRPr>
          </a:p>
          <a:p>
            <a:pPr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400" b="1" i="0" dirty="0">
                <a:solidFill>
                  <a:schemeClr val="accent1">
                    <a:lumMod val="75000"/>
                  </a:schemeClr>
                </a:solidFill>
                <a:effectLst/>
                <a:latin typeface="Helvetica Neue" panose="02000503000000020004"/>
              </a:rPr>
              <a:t> non-road mobile sources</a:t>
            </a:r>
            <a:r>
              <a:rPr lang="en-US" altLang="zh-CN" sz="1400" b="0" i="0" dirty="0">
                <a:solidFill>
                  <a:schemeClr val="accent1">
                    <a:lumMod val="75000"/>
                  </a:schemeClr>
                </a:solidFill>
                <a:effectLst/>
                <a:latin typeface="Helvetica Neue" panose="02000503000000020004"/>
              </a:rPr>
              <a:t>, like: marine vessels, aircraft and locomotives…</a:t>
            </a:r>
            <a:endParaRPr lang="en-US" altLang="zh-CN" sz="1400" b="0" i="0" dirty="0">
              <a:solidFill>
                <a:schemeClr val="accent1">
                  <a:lumMod val="75000"/>
                </a:schemeClr>
              </a:solidFill>
              <a:effectLst/>
              <a:latin typeface="Helvetica Neue" panose="02000503000000020004"/>
            </a:endParaRPr>
          </a:p>
          <a:p>
            <a:pPr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400" b="0" i="0" dirty="0">
                <a:solidFill>
                  <a:schemeClr val="accent1">
                    <a:lumMod val="75000"/>
                  </a:schemeClr>
                </a:solidFill>
                <a:effectLst/>
                <a:latin typeface="Helvetica Neue" panose="02000503000000020004"/>
              </a:rPr>
              <a:t> </a:t>
            </a:r>
            <a:r>
              <a:rPr lang="en-US" altLang="zh-CN" sz="1400" b="1" i="0" dirty="0">
                <a:solidFill>
                  <a:schemeClr val="accent1">
                    <a:lumMod val="75000"/>
                  </a:schemeClr>
                </a:solidFill>
                <a:effectLst/>
                <a:latin typeface="Helvetica Neue" panose="02000503000000020004"/>
              </a:rPr>
              <a:t>fuel combustion sources</a:t>
            </a:r>
            <a:r>
              <a:rPr lang="en-US" altLang="zh-CN" sz="1400" b="0" i="0" dirty="0">
                <a:solidFill>
                  <a:schemeClr val="accent1">
                    <a:lumMod val="75000"/>
                  </a:schemeClr>
                </a:solidFill>
                <a:effectLst/>
                <a:latin typeface="Helvetica Neue" panose="02000503000000020004"/>
              </a:rPr>
              <a:t>, like: electric utilities, industrial boilers…</a:t>
            </a:r>
            <a:endParaRPr lang="en-US" altLang="zh-CN" sz="1400" b="0" i="0" dirty="0">
              <a:solidFill>
                <a:schemeClr val="accent1">
                  <a:lumMod val="75000"/>
                </a:schemeClr>
              </a:solidFill>
              <a:effectLst/>
              <a:latin typeface="Helvetica Neue" panose="02000503000000020004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245" y="988942"/>
            <a:ext cx="6123794" cy="408840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467831" y="243294"/>
            <a:ext cx="6384949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90204" pitchFamily="34" charset="0"/>
                <a:ea typeface="微软雅黑"/>
                <a:cs typeface="Arial" panose="020B0604020202090204" pitchFamily="34" charset="0"/>
                <a:sym typeface="+mn-lt"/>
              </a:rPr>
              <a:t>Plot 2: American national emissions by source category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90204" pitchFamily="34" charset="0"/>
              <a:ea typeface="微软雅黑"/>
              <a:cs typeface="Arial" panose="020B0604020202090204" pitchFamily="34" charset="0"/>
              <a:sym typeface="+mn-lt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340" y="1562630"/>
            <a:ext cx="3234578" cy="1692616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>
            <a:off x="9144000" y="1562630"/>
            <a:ext cx="186431" cy="355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9534618" y="2211726"/>
            <a:ext cx="266330" cy="394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10894380" y="1593798"/>
            <a:ext cx="186431" cy="355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8263633" y="1233243"/>
            <a:ext cx="2541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C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Categorical attribute</a:t>
            </a:r>
            <a:endParaRPr lang="zh-CN" altLang="en-US" sz="1400" b="1" dirty="0">
              <a:solidFill>
                <a:srgbClr val="C00000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877340" y="2548285"/>
            <a:ext cx="2541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C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Categorical attribute</a:t>
            </a:r>
            <a:endParaRPr lang="zh-CN" altLang="en-US" sz="1400" b="1" dirty="0">
              <a:solidFill>
                <a:srgbClr val="C00000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226717" y="1456645"/>
            <a:ext cx="2151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C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Quantitative  attribute</a:t>
            </a:r>
            <a:endParaRPr lang="zh-CN" altLang="en-US" sz="1400" b="1" dirty="0">
              <a:solidFill>
                <a:srgbClr val="C00000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53558" y="2052512"/>
            <a:ext cx="4518808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kumimoji="0" lang="en-US" altLang="zh-CN" sz="1600" b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uLnTx/>
                <a:uFillTx/>
                <a:latin typeface="Helvetica Neue" panose="02000503000000020004"/>
                <a:ea typeface="微软雅黑"/>
                <a:cs typeface="Arial" panose="020B0604020202090204" pitchFamily="34" charset="0"/>
                <a:sym typeface="+mn-lt"/>
              </a:rPr>
              <a:t>Task: </a:t>
            </a:r>
            <a:r>
              <a:rPr kumimoji="0" lang="en-US" altLang="zh-CN" sz="160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uLnTx/>
                <a:uFillTx/>
                <a:latin typeface="Helvetica Neue" panose="02000503000000020004"/>
                <a:ea typeface="微软雅黑"/>
                <a:cs typeface="Arial" panose="020B0604020202090204" pitchFamily="34" charset="0"/>
                <a:sym typeface="+mn-lt"/>
              </a:rPr>
              <a:t>Find the category of national emissions and is percentage.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90204" pitchFamily="34" charset="0"/>
              <a:ea typeface="微软雅黑"/>
              <a:cs typeface="Arial" panose="020B0604020202090204" pitchFamily="34" charset="0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79898" y="2752600"/>
            <a:ext cx="4734597" cy="119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rgbClr val="333333"/>
                </a:solidFill>
                <a:latin typeface="Helvetica Neue" panose="02000503000000020004"/>
                <a:ea typeface="微软雅黑"/>
                <a:cs typeface="Arial" panose="020B0604020202090204" pitchFamily="34" charset="0"/>
                <a:sym typeface="+mn-lt"/>
              </a:rPr>
              <a:t>Mark</a:t>
            </a:r>
            <a:r>
              <a:rPr kumimoji="0" lang="en-US" altLang="zh-CN" sz="1600" b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uLnTx/>
                <a:uFillTx/>
                <a:latin typeface="Helvetica Neue" panose="02000503000000020004"/>
                <a:ea typeface="微软雅黑"/>
                <a:cs typeface="Arial" panose="020B0604020202090204" pitchFamily="34" charset="0"/>
                <a:sym typeface="+mn-lt"/>
              </a:rPr>
              <a:t>: </a:t>
            </a:r>
            <a:endParaRPr kumimoji="0" lang="en-US" altLang="zh-CN" sz="1600" b="1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uLnTx/>
              <a:uFillTx/>
              <a:latin typeface="Helvetica Neue" panose="02000503000000020004"/>
              <a:ea typeface="微软雅黑"/>
              <a:cs typeface="Arial" panose="020B0604020202090204" pitchFamily="34" charset="0"/>
              <a:sym typeface="+mn-lt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1600" dirty="0">
                <a:solidFill>
                  <a:srgbClr val="333333"/>
                </a:solidFill>
                <a:latin typeface="Helvetica Neue" panose="02000503000000020004"/>
                <a:ea typeface="微软雅黑"/>
                <a:cs typeface="Arial" panose="020B0604020202090204" pitchFamily="34" charset="0"/>
              </a:rPr>
              <a:t>Line marks normalized to full vertical height;</a:t>
            </a:r>
            <a:endParaRPr lang="en-US" altLang="zh-CN" sz="1600" dirty="0">
              <a:solidFill>
                <a:srgbClr val="333333"/>
              </a:solidFill>
              <a:latin typeface="Helvetica Neue" panose="02000503000000020004"/>
              <a:ea typeface="微软雅黑"/>
              <a:cs typeface="Arial" panose="020B060402020209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1600" dirty="0">
                <a:solidFill>
                  <a:srgbClr val="333333"/>
                </a:solidFill>
                <a:latin typeface="Helvetica Neue" panose="02000503000000020004"/>
                <a:ea typeface="微软雅黑"/>
                <a:cs typeface="Arial" panose="020B0604020202090204" pitchFamily="34" charset="0"/>
              </a:rPr>
              <a:t>Single stacked bar equivalent to full pie</a:t>
            </a:r>
            <a:endParaRPr lang="en-US" altLang="zh-CN" sz="1600" dirty="0">
              <a:solidFill>
                <a:srgbClr val="333333"/>
              </a:solidFill>
              <a:latin typeface="Helvetica Neue" panose="02000503000000020004"/>
              <a:ea typeface="微软雅黑"/>
              <a:cs typeface="Arial" panose="020B0604020202090204" pitchFamily="34" charset="0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059666" y="5320869"/>
            <a:ext cx="4242981" cy="1154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rgbClr val="333333"/>
                </a:solidFill>
                <a:latin typeface="Helvetica Neue" panose="02000503000000020004"/>
                <a:ea typeface="微软雅黑"/>
                <a:cs typeface="Arial" panose="020B0604020202090204" pitchFamily="34" charset="0"/>
              </a:rPr>
              <a:t>Channels: </a:t>
            </a:r>
            <a:endParaRPr lang="en-US" altLang="zh-CN" sz="1600" b="1" dirty="0">
              <a:solidFill>
                <a:srgbClr val="333333"/>
              </a:solidFill>
              <a:latin typeface="Helvetica Neue" panose="02000503000000020004"/>
              <a:ea typeface="微软雅黑"/>
              <a:cs typeface="Arial" panose="020B0604020202090204" pitchFamily="34" charset="0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333333"/>
                </a:solidFill>
                <a:latin typeface="Helvetica Neue" panose="02000503000000020004"/>
                <a:ea typeface="微软雅黑"/>
                <a:cs typeface="Arial" panose="020B0604020202090204" pitchFamily="34" charset="0"/>
              </a:rPr>
              <a:t>Length and color</a:t>
            </a:r>
            <a:endParaRPr lang="en-US" altLang="zh-CN" sz="1600" dirty="0">
              <a:solidFill>
                <a:srgbClr val="333333"/>
              </a:solidFill>
              <a:latin typeface="Helvetica Neue" panose="02000503000000020004"/>
              <a:ea typeface="微软雅黑"/>
              <a:cs typeface="Arial" panose="020B0604020202090204" pitchFamily="34" charset="0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333333"/>
                </a:solidFill>
                <a:latin typeface="Helvetica Neue" panose="02000503000000020004"/>
                <a:ea typeface="微软雅黑"/>
                <a:cs typeface="Arial" panose="020B0604020202090204" pitchFamily="34" charset="0"/>
              </a:rPr>
              <a:t>Spatial regions: one per glyph</a:t>
            </a:r>
            <a:endParaRPr lang="en-US" altLang="zh-CN" sz="1600" dirty="0">
              <a:solidFill>
                <a:srgbClr val="333333"/>
              </a:solidFill>
              <a:latin typeface="Helvetica Neue" panose="02000503000000020004"/>
              <a:ea typeface="微软雅黑"/>
              <a:cs typeface="Arial" panose="020B0604020202090204" pitchFamily="34" charset="0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6928" y="0"/>
            <a:ext cx="11815072" cy="524911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4887204" cy="6858000"/>
          </a:xfrm>
          <a:prstGeom prst="rect">
            <a:avLst/>
          </a:prstGeom>
          <a:solidFill>
            <a:srgbClr val="344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60765" y="587374"/>
            <a:ext cx="568614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solidFill>
                  <a:schemeClr val="bg1"/>
                </a:solidFill>
                <a:highlight>
                  <a:srgbClr val="323546"/>
                </a:highligh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lt"/>
              </a:rPr>
              <a:t>Task 2</a:t>
            </a:r>
            <a:endParaRPr lang="en-US" altLang="zh-CN" sz="2800" b="1" dirty="0">
              <a:solidFill>
                <a:schemeClr val="bg1"/>
              </a:solidFill>
              <a:highlight>
                <a:srgbClr val="323546"/>
              </a:highligh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lt"/>
            </a:endParaRPr>
          </a:p>
          <a:p>
            <a:pPr lvl="0">
              <a:defRPr/>
            </a:pPr>
            <a:r>
              <a:rPr lang="en-US" altLang="zh-CN" sz="2400" b="1" dirty="0">
                <a:solidFill>
                  <a:srgbClr val="344E4D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  <a:sym typeface="+mn-lt"/>
              </a:rPr>
              <a:t>Comparison for Growth Areas and Declining Emissions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44E4D"/>
              </a:solidFill>
              <a:effectLst/>
              <a:uLnTx/>
              <a:uFillTx/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91786" y="1222761"/>
            <a:ext cx="45340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badi" panose="020B0604020104020204" pitchFamily="34" charset="0"/>
              </a:rPr>
              <a:t>Year</a:t>
            </a:r>
            <a:endParaRPr lang="en-US" altLang="zh-CN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     The time when the value is record </a:t>
            </a:r>
            <a:endParaRPr lang="en-US" altLang="zh-CN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38747" y="710738"/>
            <a:ext cx="30474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Abadi" panose="020B0604020104020204" pitchFamily="34" charset="0"/>
              </a:rPr>
              <a:t>Variable introduction</a:t>
            </a:r>
            <a:endParaRPr lang="en-US" altLang="zh-CN" sz="24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91786" y="1880661"/>
            <a:ext cx="609702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cs typeface="+mn-cs"/>
              </a:rPr>
              <a:t>GDP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cs"/>
              </a:rPr>
              <a:t>     Change rate of Gross Domestic Product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cs"/>
              </a:rPr>
              <a:t>     comparing to 1970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91786" y="5741301"/>
            <a:ext cx="60970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cs typeface="+mn-cs"/>
              </a:rPr>
              <a:t>Population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cs"/>
              </a:rPr>
              <a:t>     Change rate of population comparing to 1970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91786" y="5094970"/>
            <a:ext cx="60970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cs typeface="+mn-cs"/>
              </a:rPr>
              <a:t>VehicleTraveled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cs"/>
              </a:rPr>
              <a:t>     Change rate of the Vehicles Miles Traveled</a:t>
            </a:r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291786" y="3780210"/>
            <a:ext cx="60970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cs typeface="+mn-cs"/>
              </a:rPr>
              <a:t>EnergyConsumption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cs"/>
              </a:rPr>
              <a:t>     Change rate of the energy consumption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cs typeface="+mn-cs"/>
              </a:rPr>
              <a:t>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cs typeface="+mn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91786" y="4438110"/>
            <a:ext cx="60970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cs typeface="+mn-cs"/>
              </a:rPr>
              <a:t>CO2Emssions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cs"/>
              </a:rPr>
              <a:t>     Change rate of CO2 emissions</a:t>
            </a:r>
            <a:endParaRPr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291786" y="2723646"/>
            <a:ext cx="609702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cs typeface="+mn-cs"/>
              </a:rPr>
              <a:t>AggregateEmissions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cs"/>
              </a:rPr>
              <a:t>     Change rate of the aggregate emissions,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cs"/>
              </a:rPr>
              <a:t>     which contain PM2.5, PM10, SO2, NOx, VOCs,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cs"/>
              </a:rPr>
              <a:t>     CO and Pb 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860765" y="218545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344E4D"/>
                </a:solidFill>
                <a:latin typeface="Abadi" panose="020B0604020104020204" pitchFamily="34" charset="0"/>
                <a:ea typeface="阿里巴巴普惠体 M" panose="00020600040101010101" pitchFamily="18" charset="-122"/>
                <a:cs typeface="阿里巴巴普惠体 M" panose="00020600040101010101" pitchFamily="18" charset="-122"/>
                <a:sym typeface="+mn-lt"/>
              </a:rPr>
              <a:t>Multi-line chart for Comparison</a:t>
            </a:r>
            <a:endParaRPr lang="zh-CN" altLang="en-US" dirty="0">
              <a:latin typeface="Abadi" panose="020B0604020104020204" pitchFamily="34" charset="0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822" y="2702776"/>
            <a:ext cx="5724171" cy="3491444"/>
          </a:xfrm>
          <a:prstGeom prst="rect">
            <a:avLst/>
          </a:prstGeom>
        </p:spPr>
      </p:pic>
      <p:sp>
        <p:nvSpPr>
          <p:cNvPr id="46" name="图文框 45"/>
          <p:cNvSpPr/>
          <p:nvPr/>
        </p:nvSpPr>
        <p:spPr>
          <a:xfrm>
            <a:off x="10261868" y="4558690"/>
            <a:ext cx="1381125" cy="1182611"/>
          </a:xfrm>
          <a:prstGeom prst="frame">
            <a:avLst>
              <a:gd name="adj1" fmla="val 283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48" name="直接箭头连接符 47"/>
          <p:cNvCxnSpPr>
            <a:stCxn id="46" idx="0"/>
          </p:cNvCxnSpPr>
          <p:nvPr/>
        </p:nvCxnSpPr>
        <p:spPr>
          <a:xfrm flipV="1">
            <a:off x="10952431" y="3791779"/>
            <a:ext cx="0" cy="76691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9925796" y="3366618"/>
            <a:ext cx="20532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344E4D"/>
                </a:solidFill>
                <a:latin typeface="Abadi" panose="020B0604020104020204" pitchFamily="34" charset="0"/>
                <a:ea typeface="阿里巴巴普惠体 M" panose="00020600040101010101" pitchFamily="18" charset="-122"/>
                <a:cs typeface="阿里巴巴普惠体 M" panose="00020600040101010101" pitchFamily="18" charset="-122"/>
                <a:sym typeface="+mn-lt"/>
              </a:rPr>
              <a:t>Shape: type of data</a:t>
            </a:r>
            <a:endParaRPr lang="zh-CN" altLang="en-US" sz="1200" dirty="0">
              <a:latin typeface="Abadi" panose="020B060402010402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6284464" y="3883289"/>
            <a:ext cx="20532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344E4D"/>
                </a:solidFill>
                <a:latin typeface="Abadi" panose="020B0604020104020204" pitchFamily="34" charset="0"/>
                <a:ea typeface="阿里巴巴普惠体 M" panose="00020600040101010101" pitchFamily="18" charset="-122"/>
                <a:cs typeface="阿里巴巴普惠体 M" panose="00020600040101010101" pitchFamily="18" charset="-122"/>
                <a:sym typeface="+mn-lt"/>
              </a:rPr>
              <a:t>Color: trend type</a:t>
            </a:r>
            <a:endParaRPr lang="zh-CN" altLang="en-US" sz="1200" dirty="0">
              <a:latin typeface="Abadi" panose="020B0604020104020204" pitchFamily="34" charset="0"/>
            </a:endParaRPr>
          </a:p>
        </p:txBody>
      </p:sp>
      <p:cxnSp>
        <p:nvCxnSpPr>
          <p:cNvPr id="53" name="直接箭头连接符 52"/>
          <p:cNvCxnSpPr/>
          <p:nvPr/>
        </p:nvCxnSpPr>
        <p:spPr>
          <a:xfrm flipH="1" flipV="1">
            <a:off x="7385050" y="4221843"/>
            <a:ext cx="35376" cy="81708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 flipH="1" flipV="1">
            <a:off x="7844842" y="4242713"/>
            <a:ext cx="714958" cy="125284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endCxn id="52" idx="3"/>
          </p:cNvCxnSpPr>
          <p:nvPr/>
        </p:nvCxnSpPr>
        <p:spPr>
          <a:xfrm flipH="1">
            <a:off x="8337731" y="3976493"/>
            <a:ext cx="1231150" cy="7607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4887204" cy="6858000"/>
          </a:xfrm>
          <a:prstGeom prst="rect">
            <a:avLst/>
          </a:prstGeom>
          <a:solidFill>
            <a:srgbClr val="344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"/>
              <a:ea typeface="" pitchFamily="2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13810" y="1352003"/>
            <a:ext cx="30474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Abadi" panose="020B0604020104020204" pitchFamily="34" charset="0"/>
              </a:rPr>
              <a:t>Graph composition</a:t>
            </a:r>
            <a:endParaRPr lang="en-US" altLang="zh-CN" sz="2400" b="1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291007"/>
            <a:ext cx="12192000" cy="141584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321" y="990371"/>
            <a:ext cx="5932792" cy="3519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文本框 25"/>
          <p:cNvSpPr txBox="1"/>
          <p:nvPr/>
        </p:nvSpPr>
        <p:spPr>
          <a:xfrm>
            <a:off x="6826362" y="4626073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Abadi" panose="020B0604020104020204" pitchFamily="34" charset="0"/>
              </a:rPr>
              <a:t>Number</a:t>
            </a:r>
            <a:endParaRPr lang="zh-CN" altLang="en-US" sz="2800" dirty="0">
              <a:latin typeface="Abadi" panose="020B0604020104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164970" y="4625084"/>
            <a:ext cx="1002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Abadi" panose="020B0604020104020204" pitchFamily="34" charset="0"/>
              </a:rPr>
              <a:t>Color</a:t>
            </a:r>
            <a:endParaRPr lang="zh-CN" altLang="en-US" sz="2800" dirty="0">
              <a:latin typeface="Abadi" panose="020B0604020104020204" pitchFamily="34" charset="0"/>
            </a:endParaRPr>
          </a:p>
        </p:txBody>
      </p:sp>
      <p:sp>
        <p:nvSpPr>
          <p:cNvPr id="29" name="箭头: 右 28"/>
          <p:cNvSpPr/>
          <p:nvPr/>
        </p:nvSpPr>
        <p:spPr>
          <a:xfrm>
            <a:off x="8363734" y="4755579"/>
            <a:ext cx="660400" cy="264209"/>
          </a:xfrm>
          <a:prstGeom prst="rightArrow">
            <a:avLst>
              <a:gd name="adj1" fmla="val 50000"/>
              <a:gd name="adj2" fmla="val 11248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6826362" y="5168517"/>
            <a:ext cx="3685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Abadi" panose="020B0604020104020204" pitchFamily="34" charset="0"/>
              </a:rPr>
              <a:t>Cooler shade: negative</a:t>
            </a:r>
            <a:endParaRPr lang="zh-CN" altLang="en-US" sz="2800" dirty="0">
              <a:solidFill>
                <a:schemeClr val="accent5">
                  <a:lumMod val="7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826361" y="5661031"/>
            <a:ext cx="3759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Abadi" panose="020B0604020104020204" pitchFamily="34" charset="0"/>
              </a:rPr>
              <a:t>Warmer shade: positive</a:t>
            </a:r>
            <a:endParaRPr lang="zh-CN" altLang="en-US" sz="2800" dirty="0">
              <a:solidFill>
                <a:srgbClr val="C00000"/>
              </a:solidFill>
              <a:latin typeface="Abadi" panose="020B060402010402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49444" y="2081490"/>
            <a:ext cx="41157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altLang="zh-CN" sz="2400" b="1" dirty="0">
                <a:solidFill>
                  <a:schemeClr val="bg1"/>
                </a:solidFill>
                <a:latin typeface="Abadi" panose="020B0604020104020204" pitchFamily="34" charset="0"/>
              </a:rPr>
              <a:t>Data </a:t>
            </a:r>
            <a:endParaRPr lang="it-IT" altLang="zh-CN" sz="2400" b="1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it-IT" altLang="zh-CN" sz="2400" b="1" dirty="0">
                <a:solidFill>
                  <a:schemeClr val="bg1"/>
                </a:solidFill>
                <a:latin typeface="Abadi" panose="020B0604020104020204" pitchFamily="34" charset="0"/>
              </a:rPr>
              <a:t>  </a:t>
            </a:r>
            <a:r>
              <a:rPr lang="it-IT" altLang="zh-CN" sz="2400" dirty="0">
                <a:solidFill>
                  <a:schemeClr val="bg1"/>
                </a:solidFill>
                <a:latin typeface="Abadi" panose="020B0604020104020204" pitchFamily="34" charset="0"/>
              </a:rPr>
              <a:t>2 categorical, 1 quantitative</a:t>
            </a:r>
            <a:endParaRPr lang="zh-CN" altLang="en-US" sz="24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49444" y="3669526"/>
            <a:ext cx="41157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altLang="zh-CN" sz="2400" b="1" dirty="0">
                <a:solidFill>
                  <a:schemeClr val="bg1"/>
                </a:solidFill>
                <a:latin typeface="Abadi" panose="020B0604020104020204" pitchFamily="34" charset="0"/>
              </a:rPr>
              <a:t>Mark </a:t>
            </a:r>
            <a:endParaRPr lang="it-IT" altLang="zh-CN" sz="2400" b="1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it-IT" altLang="zh-CN" sz="2400" dirty="0">
                <a:solidFill>
                  <a:schemeClr val="bg1"/>
                </a:solidFill>
                <a:latin typeface="Abadi" panose="020B0604020104020204" pitchFamily="34" charset="0"/>
              </a:rPr>
              <a:t>  Area</a:t>
            </a:r>
            <a:endParaRPr lang="zh-CN" altLang="en-US" sz="24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49444" y="4503498"/>
            <a:ext cx="41157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altLang="zh-CN" sz="2400" b="1" dirty="0">
                <a:solidFill>
                  <a:schemeClr val="bg1"/>
                </a:solidFill>
                <a:latin typeface="Abadi" panose="020B0604020104020204" pitchFamily="34" charset="0"/>
              </a:rPr>
              <a:t>Channel</a:t>
            </a:r>
            <a:endParaRPr lang="it-IT" altLang="zh-CN" sz="2400" b="1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it-IT" altLang="zh-CN" sz="2400" b="1" dirty="0">
                <a:solidFill>
                  <a:schemeClr val="bg1"/>
                </a:solidFill>
                <a:latin typeface="Abadi" panose="020B0604020104020204" pitchFamily="34" charset="0"/>
              </a:rPr>
              <a:t>  </a:t>
            </a:r>
            <a:r>
              <a:rPr lang="it-IT" altLang="zh-CN" sz="2400" dirty="0">
                <a:solidFill>
                  <a:schemeClr val="bg1"/>
                </a:solidFill>
                <a:latin typeface="Abadi" panose="020B0604020104020204" pitchFamily="34" charset="0"/>
              </a:rPr>
              <a:t>Color hue</a:t>
            </a:r>
            <a:endParaRPr lang="zh-CN" altLang="en-US" sz="24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49444" y="2875508"/>
            <a:ext cx="41157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altLang="zh-CN" sz="2400" b="1" dirty="0">
                <a:solidFill>
                  <a:schemeClr val="bg1"/>
                </a:solidFill>
                <a:latin typeface="Abadi" panose="020B0604020104020204" pitchFamily="34" charset="0"/>
              </a:rPr>
              <a:t>Task</a:t>
            </a:r>
            <a:endParaRPr lang="it-IT" altLang="zh-CN" sz="2400" b="1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it-IT" altLang="zh-CN" sz="2400" dirty="0">
                <a:solidFill>
                  <a:schemeClr val="bg1"/>
                </a:solidFill>
                <a:latin typeface="Abadi" panose="020B0604020104020204" pitchFamily="34" charset="0"/>
              </a:rPr>
              <a:t>  Relationship analysis</a:t>
            </a:r>
            <a:endParaRPr lang="it-IT" altLang="zh-CN" sz="24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28" grpId="0"/>
      <p:bldP spid="29" grpId="0" animBg="1"/>
      <p:bldP spid="30" grpId="0"/>
      <p:bldP spid="32" grpId="0"/>
      <p:bldP spid="33" grpId="0"/>
      <p:bldP spid="34" grpId="0"/>
      <p:bldP spid="36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/>
          <a:srcRect l="564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 cstate="print"/>
          <a:srcRect l="1523" t="37037" r="53539"/>
          <a:stretch>
            <a:fillRect/>
          </a:stretch>
        </p:blipFill>
        <p:spPr>
          <a:xfrm>
            <a:off x="-29097" y="3174306"/>
            <a:ext cx="3945467" cy="3685326"/>
          </a:xfrm>
          <a:prstGeom prst="rect">
            <a:avLst/>
          </a:prstGeom>
        </p:spPr>
      </p:pic>
      <p:sp>
        <p:nvSpPr>
          <p:cNvPr id="2" name="矩形: 圆角 1"/>
          <p:cNvSpPr/>
          <p:nvPr/>
        </p:nvSpPr>
        <p:spPr>
          <a:xfrm>
            <a:off x="466684" y="1365009"/>
            <a:ext cx="5152192" cy="5152192"/>
          </a:xfrm>
          <a:prstGeom prst="roundRect">
            <a:avLst/>
          </a:prstGeom>
          <a:solidFill>
            <a:schemeClr val="bg1">
              <a:alpha val="83000"/>
            </a:schemeClr>
          </a:solidFill>
          <a:effectLst>
            <a:outerShdw blurRad="50800" dist="38100" dir="2700000" algn="tl" rotWithShape="0">
              <a:prstClr val="black">
                <a:alpha val="4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0" y="0"/>
            <a:ext cx="12192000" cy="977900"/>
          </a:xfrm>
          <a:prstGeom prst="rect">
            <a:avLst/>
          </a:prstGeom>
          <a:solidFill>
            <a:srgbClr val="344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"/>
              <a:ea typeface="" pitchFamily="2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65989" y="319694"/>
            <a:ext cx="4954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  <a:sym typeface="+mn-lt"/>
              </a:rPr>
              <a:t>Relationship</a:t>
            </a:r>
            <a:endParaRPr lang="zh-CN" altLang="en-US" sz="2400" b="1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862695" y="5424213"/>
            <a:ext cx="50414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Abadi" panose="020B0604020104020204" pitchFamily="34" charset="0"/>
              </a:rPr>
              <a:t>Y: GDP</a:t>
            </a:r>
            <a:endParaRPr lang="en-US" altLang="zh-CN" sz="2400" dirty="0">
              <a:latin typeface="Abadi" panose="020B0604020104020204" pitchFamily="34" charset="0"/>
            </a:endParaRPr>
          </a:p>
          <a:p>
            <a:r>
              <a:rPr lang="en-US" altLang="zh-CN" sz="2400" dirty="0">
                <a:latin typeface="Abadi" panose="020B0604020104020204" pitchFamily="34" charset="0"/>
              </a:rPr>
              <a:t>Size and color: Aggregate Emissions</a:t>
            </a:r>
            <a:endParaRPr lang="zh-CN" altLang="en-US" sz="2400" dirty="0">
              <a:latin typeface="Abadi" panose="020B0604020104020204" pitchFamily="34" charset="0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136" y="1563577"/>
            <a:ext cx="4859679" cy="3517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文本框 33"/>
          <p:cNvSpPr txBox="1"/>
          <p:nvPr/>
        </p:nvSpPr>
        <p:spPr>
          <a:xfrm>
            <a:off x="6862695" y="6231333"/>
            <a:ext cx="51539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latin typeface="" pitchFamily="2" charset="-122"/>
                <a:cs typeface="Times New Roman" panose="02020503050405090304" pitchFamily="18" charset="0"/>
              </a:rPr>
              <a:t>E</a:t>
            </a:r>
            <a:r>
              <a:rPr lang="en-US" altLang="zh-CN" sz="1800" b="1" dirty="0">
                <a:effectLst/>
                <a:latin typeface="" pitchFamily="2" charset="-122"/>
                <a:cs typeface="Times New Roman" panose="02020503050405090304" pitchFamily="18" charset="0"/>
              </a:rPr>
              <a:t>conomic development helps reduce Emissions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" pitchFamily="2" charset="-122"/>
                <a:cs typeface="+mn-cs"/>
              </a:rPr>
              <a:t>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 panose="020B0604020104020204" pitchFamily="34" charset="0"/>
              <a:ea typeface="" pitchFamily="2" charset="-122"/>
              <a:cs typeface="+mn-cs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764898" y="3926243"/>
            <a:ext cx="2346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Abadi" panose="020B0604020104020204" pitchFamily="34" charset="0"/>
              </a:rPr>
              <a:t>Select for detail</a:t>
            </a:r>
            <a:endParaRPr lang="zh-CN" altLang="en-US" dirty="0">
              <a:latin typeface="Abadi" panose="020B0604020104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544974" y="1723552"/>
            <a:ext cx="30474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Abadi" panose="020B0604020104020204" pitchFamily="34" charset="0"/>
              </a:rPr>
              <a:t>Graph composition</a:t>
            </a:r>
            <a:endParaRPr lang="en-US" altLang="zh-CN" sz="2400" b="1" dirty="0">
              <a:latin typeface="Abadi" panose="020B0604020104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80608" y="2453039"/>
            <a:ext cx="41157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altLang="zh-CN" sz="2400" b="1" dirty="0">
                <a:latin typeface="Abadi" panose="020B0604020104020204" pitchFamily="34" charset="0"/>
              </a:rPr>
              <a:t>Data </a:t>
            </a:r>
            <a:endParaRPr lang="it-IT" altLang="zh-CN" sz="2400" b="1" dirty="0">
              <a:latin typeface="Abadi" panose="020B0604020104020204" pitchFamily="34" charset="0"/>
            </a:endParaRPr>
          </a:p>
          <a:p>
            <a:r>
              <a:rPr lang="it-IT" altLang="zh-CN" sz="2400" b="1" dirty="0">
                <a:latin typeface="Abadi" panose="020B0604020104020204" pitchFamily="34" charset="0"/>
              </a:rPr>
              <a:t>  </a:t>
            </a:r>
            <a:r>
              <a:rPr lang="it-IT" altLang="zh-CN" sz="2400" dirty="0">
                <a:latin typeface="Abadi" panose="020B0604020104020204" pitchFamily="34" charset="0"/>
              </a:rPr>
              <a:t>3 quantitative</a:t>
            </a:r>
            <a:endParaRPr lang="zh-CN" altLang="en-US" sz="2400" dirty="0">
              <a:latin typeface="Abadi" panose="020B0604020104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80608" y="4041075"/>
            <a:ext cx="41157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altLang="zh-CN" sz="2400" b="1" dirty="0">
                <a:latin typeface="Abadi" panose="020B0604020104020204" pitchFamily="34" charset="0"/>
              </a:rPr>
              <a:t>Mark </a:t>
            </a:r>
            <a:endParaRPr lang="it-IT" altLang="zh-CN" sz="2400" b="1" dirty="0">
              <a:latin typeface="Abadi" panose="020B0604020104020204" pitchFamily="34" charset="0"/>
            </a:endParaRPr>
          </a:p>
          <a:p>
            <a:r>
              <a:rPr lang="it-IT" altLang="zh-CN" sz="2400" b="1" dirty="0">
                <a:latin typeface="Abadi" panose="020B0604020104020204" pitchFamily="34" charset="0"/>
              </a:rPr>
              <a:t>  </a:t>
            </a:r>
            <a:r>
              <a:rPr lang="it-IT" altLang="zh-CN" sz="2400" dirty="0">
                <a:latin typeface="Abadi" panose="020B0604020104020204" pitchFamily="34" charset="0"/>
              </a:rPr>
              <a:t>Point</a:t>
            </a:r>
            <a:endParaRPr lang="zh-CN" altLang="en-US" sz="2400" dirty="0">
              <a:latin typeface="Abadi" panose="020B0604020104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80608" y="4875047"/>
            <a:ext cx="4115732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altLang="zh-CN" sz="2400" b="1" dirty="0">
                <a:latin typeface="Abadi" panose="020B0604020104020204" pitchFamily="34" charset="0"/>
              </a:rPr>
              <a:t>Channel</a:t>
            </a:r>
            <a:r>
              <a:rPr lang="en-US" altLang="it-IT" sz="2400" b="1" dirty="0">
                <a:latin typeface="Abadi" panose="020B0604020104020204" pitchFamily="34" charset="0"/>
              </a:rPr>
              <a:t>s</a:t>
            </a:r>
            <a:endParaRPr lang="it-IT" altLang="zh-CN" sz="2400" b="1" dirty="0">
              <a:latin typeface="Abadi" panose="020B0604020104020204" pitchFamily="34" charset="0"/>
            </a:endParaRPr>
          </a:p>
          <a:p>
            <a:r>
              <a:rPr lang="it-IT" altLang="zh-CN" sz="2400" dirty="0">
                <a:latin typeface="Abadi" panose="020B0604020104020204" pitchFamily="34" charset="0"/>
              </a:rPr>
              <a:t>  </a:t>
            </a:r>
            <a:r>
              <a:rPr lang="en-US" altLang="it-IT" sz="2400" dirty="0">
                <a:latin typeface="Abadi" panose="020B0604020104020204" pitchFamily="34" charset="0"/>
              </a:rPr>
              <a:t>Horizontal, Vertical Positions,       </a:t>
            </a:r>
            <a:endParaRPr lang="en-US" altLang="it-IT" sz="2400" dirty="0">
              <a:latin typeface="Abadi" panose="020B0604020104020204" pitchFamily="34" charset="0"/>
            </a:endParaRPr>
          </a:p>
          <a:p>
            <a:r>
              <a:rPr lang="en-US" altLang="it-IT" sz="2400" dirty="0">
                <a:latin typeface="Abadi" panose="020B0604020104020204" pitchFamily="34" charset="0"/>
              </a:rPr>
              <a:t>  </a:t>
            </a:r>
            <a:r>
              <a:rPr lang="it-IT" altLang="zh-CN" sz="2400" dirty="0">
                <a:latin typeface="Abadi" panose="020B0604020104020204" pitchFamily="34" charset="0"/>
              </a:rPr>
              <a:t>Area, Color hue</a:t>
            </a:r>
            <a:endParaRPr lang="zh-CN" altLang="en-US" sz="2400" dirty="0">
              <a:latin typeface="Abadi" panose="020B0604020104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80608" y="3247057"/>
            <a:ext cx="41157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altLang="zh-CN" sz="2400" b="1" dirty="0">
                <a:latin typeface="Abadi" panose="020B0604020104020204" pitchFamily="34" charset="0"/>
              </a:rPr>
              <a:t>Task</a:t>
            </a:r>
            <a:endParaRPr lang="it-IT" altLang="zh-CN" sz="2400" b="1" dirty="0">
              <a:latin typeface="Abadi" panose="020B0604020104020204" pitchFamily="34" charset="0"/>
            </a:endParaRPr>
          </a:p>
          <a:p>
            <a:r>
              <a:rPr lang="it-IT" altLang="zh-CN" sz="2400" b="1" dirty="0">
                <a:latin typeface="Abadi" panose="020B0604020104020204" pitchFamily="34" charset="0"/>
              </a:rPr>
              <a:t>  </a:t>
            </a:r>
            <a:r>
              <a:rPr lang="it-IT" altLang="zh-CN" sz="2400" dirty="0">
                <a:latin typeface="Abadi" panose="020B0604020104020204" pitchFamily="34" charset="0"/>
              </a:rPr>
              <a:t>Relationship analysis</a:t>
            </a:r>
            <a:endParaRPr lang="it-IT" altLang="zh-CN" sz="2400" dirty="0">
              <a:latin typeface="Abadi" panose="020B06040201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4" grpId="0"/>
      <p:bldP spid="23" grpId="0"/>
      <p:bldP spid="19" grpId="0"/>
      <p:bldP spid="20" grpId="0"/>
      <p:bldP spid="21" grpId="0"/>
      <p:bldP spid="22" grpId="0"/>
      <p:bldP spid="25" grpId="0"/>
    </p:bldLst>
  </p:timing>
</p:sld>
</file>

<file path=ppt/tags/tag1.xml><?xml version="1.0" encoding="utf-8"?>
<p:tagLst xmlns:p="http://schemas.openxmlformats.org/presentationml/2006/main">
  <p:tag name="PA" val="v5.2.9"/>
  <p:tag name="RESOURCELIBID_ANIM" val="446"/>
</p:tagLst>
</file>

<file path=ppt/tags/tag10.xml><?xml version="1.0" encoding="utf-8"?>
<p:tagLst xmlns:p="http://schemas.openxmlformats.org/presentationml/2006/main">
  <p:tag name="PA" val="v5.2.9"/>
  <p:tag name="RESOURCELIBID_ANIM" val="446"/>
</p:tagLst>
</file>

<file path=ppt/tags/tag11.xml><?xml version="1.0" encoding="utf-8"?>
<p:tagLst xmlns:p="http://schemas.openxmlformats.org/presentationml/2006/main">
  <p:tag name="PA" val="v5.2.9"/>
  <p:tag name="RESOURCELIBID_ANIM" val="446"/>
</p:tagLst>
</file>

<file path=ppt/tags/tag12.xml><?xml version="1.0" encoding="utf-8"?>
<p:tagLst xmlns:p="http://schemas.openxmlformats.org/presentationml/2006/main">
  <p:tag name="PA" val="v5.2.9"/>
  <p:tag name="RESOURCELIBID_ANIM" val="446"/>
</p:tagLst>
</file>

<file path=ppt/tags/tag13.xml><?xml version="1.0" encoding="utf-8"?>
<p:tagLst xmlns:p="http://schemas.openxmlformats.org/presentationml/2006/main">
  <p:tag name="PA" val="v5.2.9"/>
  <p:tag name="RESOURCELIBID_ANIM" val="446"/>
</p:tagLst>
</file>

<file path=ppt/tags/tag14.xml><?xml version="1.0" encoding="utf-8"?>
<p:tagLst xmlns:p="http://schemas.openxmlformats.org/presentationml/2006/main">
  <p:tag name="PA" val="v5.2.9"/>
  <p:tag name="RESOURCELIBID_ANIM" val="446"/>
</p:tagLst>
</file>

<file path=ppt/tags/tag2.xml><?xml version="1.0" encoding="utf-8"?>
<p:tagLst xmlns:p="http://schemas.openxmlformats.org/presentationml/2006/main">
  <p:tag name="PA" val="v5.2.9"/>
  <p:tag name="RESOURCELIBID_ANIM" val="446"/>
</p:tagLst>
</file>

<file path=ppt/tags/tag3.xml><?xml version="1.0" encoding="utf-8"?>
<p:tagLst xmlns:p="http://schemas.openxmlformats.org/presentationml/2006/main">
  <p:tag name="PA" val="v5.2.9"/>
  <p:tag name="RESOURCELIBID_ANIM" val="446"/>
</p:tagLst>
</file>

<file path=ppt/tags/tag4.xml><?xml version="1.0" encoding="utf-8"?>
<p:tagLst xmlns:p="http://schemas.openxmlformats.org/presentationml/2006/main">
  <p:tag name="PA" val="v5.2.9"/>
  <p:tag name="RESOURCELIBID_ANIM" val="446"/>
</p:tagLst>
</file>

<file path=ppt/tags/tag5.xml><?xml version="1.0" encoding="utf-8"?>
<p:tagLst xmlns:p="http://schemas.openxmlformats.org/presentationml/2006/main">
  <p:tag name="PA" val="v5.2.9"/>
  <p:tag name="RESOURCELIBID_ANIM" val="446"/>
</p:tagLst>
</file>

<file path=ppt/tags/tag6.xml><?xml version="1.0" encoding="utf-8"?>
<p:tagLst xmlns:p="http://schemas.openxmlformats.org/presentationml/2006/main">
  <p:tag name="PA" val="v5.2.9"/>
  <p:tag name="RESOURCELIBID_ANIM" val="446"/>
</p:tagLst>
</file>

<file path=ppt/tags/tag7.xml><?xml version="1.0" encoding="utf-8"?>
<p:tagLst xmlns:p="http://schemas.openxmlformats.org/presentationml/2006/main">
  <p:tag name="PA" val="v5.2.9"/>
  <p:tag name="RESOURCELIBID_ANIM" val="446"/>
</p:tagLst>
</file>

<file path=ppt/tags/tag8.xml><?xml version="1.0" encoding="utf-8"?>
<p:tagLst xmlns:p="http://schemas.openxmlformats.org/presentationml/2006/main">
  <p:tag name="PA" val="v5.2.9"/>
  <p:tag name="RESOURCELIBID_ANIM" val="446"/>
</p:tagLst>
</file>

<file path=ppt/tags/tag9.xml><?xml version="1.0" encoding="utf-8"?>
<p:tagLst xmlns:p="http://schemas.openxmlformats.org/presentationml/2006/main">
  <p:tag name="PA" val="v5.2.9"/>
  <p:tag name="RESOURCELIBID_ANIM" val="446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4521</Words>
  <Application>WPS 演示</Application>
  <PresentationFormat>宽屏</PresentationFormat>
  <Paragraphs>271</Paragraphs>
  <Slides>15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31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47" baseType="lpstr">
      <vt:lpstr>Arial</vt:lpstr>
      <vt:lpstr>方正书宋_GBK</vt:lpstr>
      <vt:lpstr>Wingdings</vt:lpstr>
      <vt:lpstr>微软雅黑 Light</vt:lpstr>
      <vt:lpstr>Thonburi</vt:lpstr>
      <vt:lpstr>阿里巴巴普惠体 B</vt:lpstr>
      <vt:lpstr/>
      <vt:lpstr>Times New Roman</vt:lpstr>
      <vt:lpstr>Abadi</vt:lpstr>
      <vt:lpstr>汉仪新人文宋 65W</vt:lpstr>
      <vt:lpstr>苹方-简</vt:lpstr>
      <vt:lpstr>微软雅黑</vt:lpstr>
      <vt:lpstr>汉仪旗黑</vt:lpstr>
      <vt:lpstr>Calibri</vt:lpstr>
      <vt:lpstr/>
      <vt:lpstr>Helvetica Neue</vt:lpstr>
      <vt:lpstr>阿里巴巴普惠体 M</vt:lpstr>
      <vt:lpstr>汉仪新人文宋 75W</vt:lpstr>
      <vt:lpstr>微软雅黑</vt:lpstr>
      <vt:lpstr>宋体</vt:lpstr>
      <vt:lpstr>Arial Unicode MS</vt:lpstr>
      <vt:lpstr>汉仪书宋二KW</vt:lpstr>
      <vt:lpstr/>
      <vt:lpstr>Helvetica Neue</vt:lpstr>
      <vt:lpstr>微软雅黑</vt:lpstr>
      <vt:lpstr>微软雅黑 Light</vt:lpstr>
      <vt:lpstr>汉仪新人文宋 65W</vt:lpstr>
      <vt:lpstr>汉仪新人文宋 75W</vt:lpstr>
      <vt:lpstr>阿里巴巴普惠体 B</vt:lpstr>
      <vt:lpstr>阿里巴巴普惠体 M</vt:lpstr>
      <vt:lpstr>Arial Bold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BMI</dc:creator>
  <cp:lastModifiedBy>lisirui</cp:lastModifiedBy>
  <cp:revision>115</cp:revision>
  <dcterms:created xsi:type="dcterms:W3CDTF">2022-05-18T17:48:31Z</dcterms:created>
  <dcterms:modified xsi:type="dcterms:W3CDTF">2022-05-18T17:48:31Z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2052-4.0.0.6524</vt:lpwstr>
  </property>
  <property fmtid="{D5CDD505-2E9C-101B-9397-08002B2CF9AE}" pid="3" name="KSOTemplateUUID">
    <vt:lpwstr>v1.0_mb_m1wfqtBTAl6SrxX/Bl9GyQ==</vt:lpwstr>
  </property>
</Properties>
</file>